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710" r:id="rId2"/>
  </p:sldMasterIdLst>
  <p:notesMasterIdLst>
    <p:notesMasterId r:id="rId53"/>
  </p:notesMasterIdLst>
  <p:handoutMasterIdLst>
    <p:handoutMasterId r:id="rId54"/>
  </p:handoutMasterIdLst>
  <p:sldIdLst>
    <p:sldId id="256" r:id="rId3"/>
    <p:sldId id="272" r:id="rId4"/>
    <p:sldId id="352" r:id="rId5"/>
    <p:sldId id="276" r:id="rId6"/>
    <p:sldId id="353" r:id="rId7"/>
    <p:sldId id="354" r:id="rId8"/>
    <p:sldId id="389" r:id="rId9"/>
    <p:sldId id="371" r:id="rId10"/>
    <p:sldId id="372" r:id="rId11"/>
    <p:sldId id="373" r:id="rId12"/>
    <p:sldId id="390" r:id="rId13"/>
    <p:sldId id="374" r:id="rId14"/>
    <p:sldId id="375" r:id="rId15"/>
    <p:sldId id="391" r:id="rId16"/>
    <p:sldId id="356" r:id="rId17"/>
    <p:sldId id="358" r:id="rId18"/>
    <p:sldId id="359" r:id="rId19"/>
    <p:sldId id="360" r:id="rId20"/>
    <p:sldId id="392" r:id="rId21"/>
    <p:sldId id="357" r:id="rId22"/>
    <p:sldId id="393" r:id="rId23"/>
    <p:sldId id="362" r:id="rId24"/>
    <p:sldId id="363" r:id="rId25"/>
    <p:sldId id="394" r:id="rId26"/>
    <p:sldId id="376" r:id="rId27"/>
    <p:sldId id="377" r:id="rId28"/>
    <p:sldId id="378" r:id="rId29"/>
    <p:sldId id="361" r:id="rId30"/>
    <p:sldId id="395" r:id="rId31"/>
    <p:sldId id="364" r:id="rId32"/>
    <p:sldId id="365" r:id="rId33"/>
    <p:sldId id="370" r:id="rId34"/>
    <p:sldId id="367" r:id="rId35"/>
    <p:sldId id="368" r:id="rId36"/>
    <p:sldId id="401" r:id="rId37"/>
    <p:sldId id="396" r:id="rId38"/>
    <p:sldId id="366" r:id="rId39"/>
    <p:sldId id="386" r:id="rId40"/>
    <p:sldId id="379" r:id="rId41"/>
    <p:sldId id="402" r:id="rId42"/>
    <p:sldId id="404" r:id="rId43"/>
    <p:sldId id="403" r:id="rId44"/>
    <p:sldId id="380" r:id="rId45"/>
    <p:sldId id="397" r:id="rId46"/>
    <p:sldId id="399" r:id="rId47"/>
    <p:sldId id="398" r:id="rId48"/>
    <p:sldId id="400" r:id="rId49"/>
    <p:sldId id="388" r:id="rId50"/>
    <p:sldId id="384" r:id="rId51"/>
    <p:sldId id="385" r:id="rId52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37A0"/>
    <a:srgbClr val="241C89"/>
    <a:srgbClr val="78DB85"/>
    <a:srgbClr val="8B3452"/>
    <a:srgbClr val="00407A"/>
    <a:srgbClr val="FF9AA6"/>
    <a:srgbClr val="8D0824"/>
    <a:srgbClr val="B02B31"/>
    <a:srgbClr val="116E8A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556" autoAdjust="0"/>
  </p:normalViewPr>
  <p:slideViewPr>
    <p:cSldViewPr snapToObjects="1" showGuides="1">
      <p:cViewPr>
        <p:scale>
          <a:sx n="110" d="100"/>
          <a:sy n="110" d="100"/>
        </p:scale>
        <p:origin x="366" y="78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uren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1ste sem. besteed
</c:v>
                </c:pt>
                <c:pt idx="1">
                  <c:v>2de sem. besteed
</c:v>
                </c:pt>
                <c:pt idx="2">
                  <c:v>voorzien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780</c:v>
                </c:pt>
                <c:pt idx="1">
                  <c:v>957</c:v>
                </c:pt>
                <c:pt idx="2">
                  <c:v>1350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7549536"/>
        <c:axId val="62209904"/>
      </c:barChart>
      <c:catAx>
        <c:axId val="317549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62209904"/>
        <c:crosses val="autoZero"/>
        <c:auto val="1"/>
        <c:lblAlgn val="ctr"/>
        <c:lblOffset val="100"/>
        <c:noMultiLvlLbl val="0"/>
      </c:catAx>
      <c:valAx>
        <c:axId val="62209904"/>
        <c:scaling>
          <c:orientation val="minMax"/>
          <c:max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1754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uren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1ste sem. besteed
</c:v>
                </c:pt>
                <c:pt idx="1">
                  <c:v>2de sem. besteed
</c:v>
                </c:pt>
                <c:pt idx="2">
                  <c:v>voorzien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780</c:v>
                </c:pt>
                <c:pt idx="1">
                  <c:v>957</c:v>
                </c:pt>
                <c:pt idx="2">
                  <c:v>1620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1072624"/>
        <c:axId val="321073744"/>
      </c:barChart>
      <c:catAx>
        <c:axId val="321072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3744"/>
        <c:crosses val="autoZero"/>
        <c:auto val="1"/>
        <c:lblAlgn val="ctr"/>
        <c:lblOffset val="100"/>
        <c:noMultiLvlLbl val="0"/>
      </c:catAx>
      <c:valAx>
        <c:axId val="32107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uren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1ste sem. besteed
</c:v>
                </c:pt>
                <c:pt idx="1">
                  <c:v>2de sem. besteed
</c:v>
                </c:pt>
                <c:pt idx="2">
                  <c:v>voorzien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780</c:v>
                </c:pt>
                <c:pt idx="1">
                  <c:v>957</c:v>
                </c:pt>
                <c:pt idx="2">
                  <c:v>1485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1075984"/>
        <c:axId val="321076544"/>
      </c:barChart>
      <c:catAx>
        <c:axId val="321075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6544"/>
        <c:crosses val="autoZero"/>
        <c:auto val="1"/>
        <c:lblAlgn val="ctr"/>
        <c:lblOffset val="100"/>
        <c:noMultiLvlLbl val="0"/>
      </c:catAx>
      <c:valAx>
        <c:axId val="321076544"/>
        <c:scaling>
          <c:orientation val="minMax"/>
          <c:max val="1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uren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0000">
                  <a:alpha val="99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besteed</c:v>
                </c:pt>
                <c:pt idx="2">
                  <c:v>voorzien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1737</c:v>
                </c:pt>
                <c:pt idx="2">
                  <c:v>1485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1079344"/>
        <c:axId val="321079904"/>
      </c:barChart>
      <c:catAx>
        <c:axId val="321079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9904"/>
        <c:crosses val="autoZero"/>
        <c:auto val="1"/>
        <c:lblAlgn val="ctr"/>
        <c:lblOffset val="100"/>
        <c:noMultiLvlLbl val="0"/>
      </c:catAx>
      <c:valAx>
        <c:axId val="321079904"/>
        <c:scaling>
          <c:orientation val="minMax"/>
          <c:max val="18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3210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Calibri"/>
                <a:cs typeface="Calibri"/>
              </a:rPr>
              <a:pPr/>
              <a:t>18/05/2015</a:t>
            </a:fld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 dirty="0">
              <a:latin typeface="Calibri"/>
              <a:cs typeface="Calibri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>
                <a:latin typeface="Calibri"/>
              </a:rPr>
              <a:pPr/>
              <a:t>‹#›</a:t>
            </a:fld>
            <a:endParaRPr lang="nl-B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7AF0A2F9-EF49-41B3-9E69-7CDBDC14786A}" type="datetimeFigureOut">
              <a:rPr lang="nl-BE" smtClean="0"/>
              <a:pPr/>
              <a:t>18/05/2015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Calibri"/>
                <a:cs typeface="Calibri"/>
              </a:defRPr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Calibri"/>
                <a:cs typeface="Calibri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We bouwden in het eerste semester van het academiejaar 2014-2015 een robot-auto die zijn weg doorheen een doolhof moest vinden (navigatie), gebaseerd op afbeeldingen en afstandssensorwaarden (informatie).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1699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 smtClean="0"/>
              <a:t>Lager zwaartepunt =&gt; nodig voor </a:t>
            </a:r>
            <a:r>
              <a:rPr lang="nl-BE" baseline="0" dirty="0" smtClean="0"/>
              <a:t>hellingen</a:t>
            </a:r>
          </a:p>
          <a:p>
            <a:r>
              <a:rPr lang="nl-BE" baseline="0" dirty="0" smtClean="0"/>
              <a:t>Minder afwijking rijden</a:t>
            </a:r>
          </a:p>
          <a:p>
            <a:r>
              <a:rPr lang="nl-BE" baseline="0" dirty="0" smtClean="0"/>
              <a:t>Camera horizontaler</a:t>
            </a:r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201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1</a:t>
            </a:r>
            <a:r>
              <a:rPr lang="nl-BE" baseline="30000" dirty="0" smtClean="0"/>
              <a:t>ste</a:t>
            </a:r>
            <a:r>
              <a:rPr lang="nl-BE" dirty="0" smtClean="0"/>
              <a:t> semester. </a:t>
            </a:r>
          </a:p>
          <a:p>
            <a:pPr marL="171450" indent="-171450">
              <a:buFontTx/>
              <a:buChar char="-"/>
            </a:pPr>
            <a:r>
              <a:rPr lang="nl-BE" dirty="0" smtClean="0"/>
              <a:t>Lego sensor minder nauwkeuriger</a:t>
            </a:r>
            <a:r>
              <a:rPr lang="nl-BE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BE" baseline="0" dirty="0" smtClean="0"/>
              <a:t>Andere sensor veel onnauwkeuriger =&gt; mediaan van aantal </a:t>
            </a:r>
            <a:r>
              <a:rPr lang="nl-BE" baseline="0" dirty="0" smtClean="0"/>
              <a:t>waarnemingen</a:t>
            </a:r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8891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2</a:t>
            </a:r>
            <a:r>
              <a:rPr lang="nl-BE" baseline="30000" dirty="0" smtClean="0"/>
              <a:t>de</a:t>
            </a:r>
            <a:r>
              <a:rPr lang="nl-BE" baseline="0" dirty="0" smtClean="0"/>
              <a:t> semester:</a:t>
            </a:r>
          </a:p>
          <a:p>
            <a:r>
              <a:rPr lang="nl-BE" baseline="0" dirty="0" smtClean="0"/>
              <a:t>-robot =&gt; foutieve beslissingen </a:t>
            </a:r>
            <a:r>
              <a:rPr lang="nl-BE" baseline="0" dirty="0" err="1" smtClean="0"/>
              <a:t>adhv</a:t>
            </a:r>
            <a:r>
              <a:rPr lang="nl-BE" baseline="0" dirty="0" smtClean="0"/>
              <a:t> sensorwaarden</a:t>
            </a:r>
          </a:p>
          <a:p>
            <a:r>
              <a:rPr lang="nl-BE" baseline="0" dirty="0" smtClean="0"/>
              <a:t>-Probleem =&gt;HC sensor =&gt; standaardafwijking relatief t.o.v. gemeten </a:t>
            </a:r>
            <a:r>
              <a:rPr lang="nl-BE" baseline="0" dirty="0" smtClean="0"/>
              <a:t>afstand (deadlocks)</a:t>
            </a:r>
            <a:endParaRPr lang="nl-BE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0984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Extra zaken voorzien om voornamelijk rijden vlotter de doen</a:t>
            </a:r>
            <a:r>
              <a:rPr lang="nl-BE" baseline="0" dirty="0" smtClean="0"/>
              <a:t> verlopen.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muur herkent</a:t>
            </a:r>
            <a:r>
              <a:rPr lang="nl-BE" baseline="0" dirty="0" smtClean="0"/>
              <a:t> en </a:t>
            </a:r>
            <a:r>
              <a:rPr lang="nl-BE" baseline="0" dirty="0" err="1" smtClean="0"/>
              <a:t>maneurver</a:t>
            </a:r>
            <a:r>
              <a:rPr lang="nl-BE" baseline="0" dirty="0" smtClean="0"/>
              <a:t> doen (</a:t>
            </a:r>
            <a:r>
              <a:rPr lang="nl-BE" baseline="0" dirty="0" err="1" smtClean="0"/>
              <a:t>vb</a:t>
            </a:r>
            <a:r>
              <a:rPr lang="nl-BE" baseline="0" dirty="0" smtClean="0"/>
              <a:t> bocht) =&gt; eerst parallel met muur</a:t>
            </a:r>
          </a:p>
          <a:p>
            <a:r>
              <a:rPr lang="nl-BE" baseline="0" dirty="0" smtClean="0"/>
              <a:t>=&gt; </a:t>
            </a:r>
            <a:r>
              <a:rPr lang="nl-BE" baseline="0" dirty="0" err="1" smtClean="0"/>
              <a:t>Align</a:t>
            </a:r>
            <a:r>
              <a:rPr lang="nl-BE" baseline="0" dirty="0" smtClean="0"/>
              <a:t> door ronddraaien =&gt; afstand tot muur minimaliseren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Wanneer de robot aan het rijden is zal hij zich trachten in zijn afstandsband te begeven en daar dan te blijven.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De robot zal de hoeveelheid die hij bijstuurt laten afhangen van hoe snel hij de muur nadert of achterlaat.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Camera </a:t>
            </a:r>
            <a:r>
              <a:rPr lang="nl-BE" dirty="0" smtClean="0"/>
              <a:t>meer </a:t>
            </a:r>
            <a:r>
              <a:rPr lang="nl-BE" dirty="0" smtClean="0"/>
              <a:t>draaien =&gt; breder gezichtsveld vooraan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We beginnen met de opstelling kort in te leiden. </a:t>
            </a:r>
            <a:r>
              <a:rPr lang="nl-BE" baseline="0" dirty="0" smtClean="0"/>
              <a:t>Vervolgens bespreken we verbeteringen en </a:t>
            </a:r>
            <a:r>
              <a:rPr lang="nl-BE" baseline="0" dirty="0" smtClean="0"/>
              <a:t>uitbreidingen </a:t>
            </a:r>
            <a:r>
              <a:rPr lang="nl-BE" baseline="0" dirty="0" err="1" smtClean="0"/>
              <a:t>tov</a:t>
            </a:r>
            <a:r>
              <a:rPr lang="nl-BE" baseline="0" dirty="0" smtClean="0"/>
              <a:t> vorig semester. Tot slot is er </a:t>
            </a:r>
            <a:r>
              <a:rPr lang="nl-BE" baseline="0" dirty="0" smtClean="0"/>
              <a:t>een kritische analyse van het verloop van dit project.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cv2.calcHist berekent een histogram.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Door nu voor elke H,S,V de waarde te bepalen waarvoor H een maximum bereikt,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bekomen we een punt in een driedimensionale ruimte.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Eerste semester, communicatie over sockets weinig gestructureerd.</a:t>
            </a:r>
            <a:b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</a:b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=&gt; problemen, data verloren/op foute plaats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NU: socket uitgelezen, onmiddellijk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in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Queue.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Een afzonderlijke thread verwerkt de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data in de Queue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(GUI updaten) </a:t>
            </a:r>
            <a:b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</a:b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alternatief: robot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blokkeren tot alle data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verwerkt,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maar dat zou de snelheid van het autonoom rijden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niet ten goede komen.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GUI weet dat er afbeelding is en </a:t>
            </a:r>
            <a:r>
              <a:rPr lang="nl-NL" sz="1200" kern="1200" baseline="0" dirty="0" err="1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groote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 Maakt </a:t>
            </a:r>
            <a:r>
              <a:rPr lang="nl-NL" sz="1200" kern="1200" baseline="0" dirty="0" err="1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apparte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socket en stuurt als klaar om te </a:t>
            </a:r>
            <a:r>
              <a:rPr lang="nl-NL" sz="1200" kern="1200" baseline="0" dirty="0" err="1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ovtvangen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.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aparte socket vermijdt dat de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communicatie socket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corrupt raakt met afbeeldingsdata.</a:t>
            </a:r>
            <a:b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</a:b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Moest er toch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ergens iets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foutgaan met het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verzenden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van de afbeelding , dan is er een mechanisme dat dit opvangt en de afbeelding opnieuw tracht te versturen via een nieuwe socket.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Crashes</a:t>
            </a:r>
            <a:br>
              <a:rPr lang="nl-BE" dirty="0" smtClean="0"/>
            </a:br>
            <a:r>
              <a:rPr lang="nl-BE" dirty="0" smtClean="0"/>
              <a:t>onduidelijke sensorwaarden</a:t>
            </a:r>
          </a:p>
          <a:p>
            <a:r>
              <a:rPr lang="nl-BE" dirty="0" smtClean="0"/>
              <a:t>Overbodige snelheidsindicator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01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Toestand</a:t>
            </a:r>
          </a:p>
          <a:p>
            <a:r>
              <a:rPr lang="nl-BE" dirty="0" smtClean="0"/>
              <a:t>Score</a:t>
            </a:r>
          </a:p>
          <a:p>
            <a:r>
              <a:rPr lang="nl-BE" dirty="0" smtClean="0"/>
              <a:t>Duidelijke afstandswaarde</a:t>
            </a:r>
          </a:p>
          <a:p>
            <a:r>
              <a:rPr lang="nl-BE" dirty="0" smtClean="0"/>
              <a:t>Tijdens positie bepaling mogelijke posities op kaart</a:t>
            </a:r>
            <a:br>
              <a:rPr lang="nl-BE" dirty="0" smtClean="0"/>
            </a:br>
            <a:r>
              <a:rPr lang="nl-BE" dirty="0" smtClean="0"/>
              <a:t>positie gekend: route op kaart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3158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Minder crashes</a:t>
            </a:r>
          </a:p>
          <a:p>
            <a:r>
              <a:rPr lang="nl-BE" dirty="0" smtClean="0"/>
              <a:t>Extra knoppen, handig tijdens debuggen</a:t>
            </a:r>
          </a:p>
          <a:p>
            <a:r>
              <a:rPr lang="nl-BE" dirty="0" smtClean="0"/>
              <a:t>Duidelijkere </a:t>
            </a:r>
            <a:r>
              <a:rPr lang="nl-BE" dirty="0" err="1" smtClean="0"/>
              <a:t>visualisties</a:t>
            </a:r>
            <a:endParaRPr lang="nl-BE" dirty="0" smtClean="0"/>
          </a:p>
          <a:p>
            <a:r>
              <a:rPr lang="nl-BE" dirty="0" err="1" smtClean="0"/>
              <a:t>Herschalen</a:t>
            </a:r>
            <a:r>
              <a:rPr lang="nl-BE" dirty="0" smtClean="0"/>
              <a:t> GUI (handig bij demo (beamer))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7527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De twee grote uitbreidingen van dit semester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2 mogelijke toestanden =&gt; </a:t>
            </a:r>
            <a:r>
              <a:rPr lang="nl-BE" dirty="0" err="1" smtClean="0"/>
              <a:t>roaming</a:t>
            </a:r>
            <a:r>
              <a:rPr lang="nl-BE" dirty="0" smtClean="0"/>
              <a:t> + </a:t>
            </a:r>
            <a:r>
              <a:rPr lang="nl-BE" dirty="0" err="1" smtClean="0"/>
              <a:t>traveling</a:t>
            </a:r>
            <a:endParaRPr lang="nl-BE" dirty="0" smtClean="0"/>
          </a:p>
          <a:p>
            <a:r>
              <a:rPr lang="nl-BE" b="1" dirty="0" err="1" smtClean="0"/>
              <a:t>Roaming</a:t>
            </a:r>
            <a:r>
              <a:rPr lang="nl-BE" dirty="0" smtClean="0"/>
              <a:t> =&gt; positie trachten te bepalen</a:t>
            </a:r>
          </a:p>
          <a:p>
            <a:r>
              <a:rPr lang="nl-BE" dirty="0" err="1" smtClean="0"/>
              <a:t>Traveling</a:t>
            </a:r>
            <a:r>
              <a:rPr lang="nl-BE" dirty="0" smtClean="0"/>
              <a:t> =&gt; naar onbekende afbeelding rijden + deze herkennen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Roaming</a:t>
            </a:r>
            <a:r>
              <a:rPr lang="nl-BE" dirty="0" smtClean="0"/>
              <a:t> =&gt; positiebepaling</a:t>
            </a:r>
            <a:r>
              <a:rPr lang="nl-BE" baseline="0" dirty="0" smtClean="0"/>
              <a:t> =&gt; via </a:t>
            </a:r>
            <a:r>
              <a:rPr lang="nl-BE" baseline="0" dirty="0" err="1" smtClean="0"/>
              <a:t>patternmatching</a:t>
            </a:r>
            <a:r>
              <a:rPr lang="nl-BE" baseline="0" dirty="0" smtClean="0"/>
              <a:t> =&gt; alle muren rondom detecteren</a:t>
            </a:r>
          </a:p>
          <a:p>
            <a:r>
              <a:rPr lang="nl-BE" baseline="0" dirty="0" smtClean="0"/>
              <a:t>=&gt; Mogelijke aaneenschakeling van tegels vergelijken met map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Roaming</a:t>
            </a:r>
            <a:r>
              <a:rPr lang="nl-BE" dirty="0" smtClean="0"/>
              <a:t> =&gt; onderweg ook foto’s trekken =&gt; afbeeldingen</a:t>
            </a:r>
            <a:r>
              <a:rPr lang="nl-BE" baseline="0" dirty="0" smtClean="0"/>
              <a:t> herkennen =&gt; zo ook positie gekend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30035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6360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0</a:t>
            </a:r>
            <a:r>
              <a:rPr lang="nl-BE" baseline="0" dirty="0" smtClean="0"/>
              <a:t> onbekende afbeeldingen =&gt; gedaan</a:t>
            </a:r>
          </a:p>
          <a:p>
            <a:r>
              <a:rPr lang="nl-BE" baseline="0" dirty="0" smtClean="0"/>
              <a:t>1 onbekende afbeelding =&gt; sowieso naar deze gaan</a:t>
            </a:r>
          </a:p>
          <a:p>
            <a:r>
              <a:rPr lang="nl-BE" baseline="0" dirty="0" smtClean="0"/>
              <a:t>Meerdere onbekende afbeeldingen =&gt; kortste pad naar elk berekenen + paden sorteren volgens kortste afstand</a:t>
            </a:r>
          </a:p>
          <a:p>
            <a:pPr>
              <a:buFont typeface="Symbol"/>
              <a:buNone/>
            </a:pPr>
            <a:r>
              <a:rPr lang="nl-BE" baseline="0" dirty="0" smtClean="0"/>
              <a:t>=&gt; Als ander team korter bij afbeelding dan ons =&gt; volgend pad checken =&gt;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Voeg</a:t>
            </a:r>
            <a:r>
              <a:rPr lang="nl-BE" baseline="0" dirty="0" smtClean="0"/>
              <a:t> gerust toe!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Brainstormen</a:t>
            </a:r>
            <a:r>
              <a:rPr lang="nl-BE" baseline="0" dirty="0" smtClean="0"/>
              <a:t> zorgde voor goede samenhang </a:t>
            </a:r>
            <a:r>
              <a:rPr lang="nl-BE" baseline="0" dirty="0" smtClean="0"/>
              <a:t>algoritme-bouw</a:t>
            </a:r>
            <a:br>
              <a:rPr lang="nl-BE" baseline="0" dirty="0" smtClean="0"/>
            </a:br>
            <a:r>
              <a:rPr lang="nl-BE" baseline="0" dirty="0" smtClean="0"/>
              <a:t>rekening houden met alles, makkelijke implementatie nieuwe code.</a:t>
            </a:r>
            <a:endParaRPr lang="nl-BE" baseline="0" dirty="0" smtClean="0"/>
          </a:p>
          <a:p>
            <a:r>
              <a:rPr lang="nl-BE" baseline="0" dirty="0" smtClean="0"/>
              <a:t>Positie/Weg </a:t>
            </a:r>
            <a:r>
              <a:rPr lang="nl-BE" baseline="0" dirty="0" smtClean="0"/>
              <a:t>afleggen zeer robuust</a:t>
            </a:r>
          </a:p>
          <a:p>
            <a:r>
              <a:rPr lang="nl-BE" baseline="0" dirty="0" smtClean="0"/>
              <a:t>Afbeeldingsherkenning enorme hoeveelheid afbeeldingen</a:t>
            </a:r>
            <a:endParaRPr lang="nl-BE" baseline="0" dirty="0" smtClean="0"/>
          </a:p>
          <a:p>
            <a:endParaRPr lang="nl-BE" baseline="0" dirty="0" smtClean="0"/>
          </a:p>
          <a:p>
            <a:r>
              <a:rPr lang="nl-BE" baseline="0" dirty="0" smtClean="0"/>
              <a:t>Stabiel rijden moeilijker als verwacht.</a:t>
            </a:r>
            <a:br>
              <a:rPr lang="nl-BE" baseline="0" dirty="0" smtClean="0"/>
            </a:br>
            <a:r>
              <a:rPr lang="nl-BE" baseline="0" dirty="0" smtClean="0"/>
              <a:t>Bij houden </a:t>
            </a:r>
            <a:r>
              <a:rPr lang="nl-BE" baseline="0" dirty="0" err="1" smtClean="0"/>
              <a:t>wa</a:t>
            </a:r>
            <a:r>
              <a:rPr lang="nl-BE" baseline="0" dirty="0" smtClean="0"/>
              <a:t> we herkend hebben in verleden.</a:t>
            </a:r>
          </a:p>
          <a:p>
            <a:r>
              <a:rPr lang="nl-BE" baseline="0" dirty="0" smtClean="0"/>
              <a:t>Camera bewegen te simpel, liep na aantal keren vast.</a:t>
            </a:r>
          </a:p>
          <a:p>
            <a:r>
              <a:rPr lang="nl-BE" baseline="0" dirty="0" smtClean="0"/>
              <a:t>=&gt; Hadden we </a:t>
            </a:r>
            <a:r>
              <a:rPr lang="nl-BE" baseline="0" dirty="0" err="1" smtClean="0"/>
              <a:t>eigelijk</a:t>
            </a:r>
            <a:r>
              <a:rPr lang="nl-BE" baseline="0" dirty="0" smtClean="0"/>
              <a:t> nog kunnen oplossen.</a:t>
            </a:r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35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De opdracht in dit semester bestaat eruit op zoek te gaan naar onbekende afbeeldingen op gekende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locaties en deze te herkennen.</a:t>
            </a:r>
            <a:endParaRPr lang="nl-BE" baseline="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417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Wat hadden we nog meer kunnen doen, of hadden we beter gedaan?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407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4819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En dan zijn we nu aan de vragen</a:t>
            </a:r>
            <a:r>
              <a:rPr lang="nl-BE" baseline="0" dirty="0" smtClean="0"/>
              <a:t> toe gekomen.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5665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2041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Een </a:t>
            </a:r>
            <a:r>
              <a:rPr lang="nl-BE" dirty="0" smtClean="0"/>
              <a:t>studiepunt komt</a:t>
            </a:r>
            <a:r>
              <a:rPr lang="nl-BE" baseline="0" dirty="0" smtClean="0"/>
              <a:t> overeen met</a:t>
            </a:r>
            <a:r>
              <a:rPr lang="nl-BE" dirty="0" smtClean="0"/>
              <a:t> 25 à 30 studeren.  </a:t>
            </a:r>
            <a:br>
              <a:rPr lang="nl-BE" dirty="0" smtClean="0"/>
            </a:br>
            <a:r>
              <a:rPr lang="nl-BE" dirty="0" smtClean="0"/>
              <a:t>9 studiepunten -&gt; min. 1350u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4889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9 </a:t>
            </a:r>
            <a:r>
              <a:rPr lang="nl-BE" dirty="0" smtClean="0"/>
              <a:t>studiepunten -&gt; max. 1620u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66630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Gemiddeld</a:t>
            </a:r>
            <a:r>
              <a:rPr lang="nl-BE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5728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Semester </a:t>
            </a:r>
            <a:r>
              <a:rPr lang="nl-BE" dirty="0" smtClean="0"/>
              <a:t>1 en 2 samen: </a:t>
            </a:r>
          </a:p>
          <a:p>
            <a:r>
              <a:rPr lang="nl-BE" dirty="0" smtClean="0"/>
              <a:t>252 uren extra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tov</a:t>
            </a:r>
            <a:r>
              <a:rPr lang="nl-BE" baseline="0" dirty="0" smtClean="0"/>
              <a:t>. gemiddeld.</a:t>
            </a:r>
          </a:p>
          <a:p>
            <a:r>
              <a:rPr lang="nl-BE" baseline="0" dirty="0" smtClean="0"/>
              <a:t>387 uren extra </a:t>
            </a:r>
            <a:r>
              <a:rPr lang="nl-BE" baseline="0" dirty="0" err="1" smtClean="0"/>
              <a:t>tov</a:t>
            </a:r>
            <a:r>
              <a:rPr lang="nl-BE" baseline="0" dirty="0" smtClean="0"/>
              <a:t>. Min.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11544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Eventueel</a:t>
            </a:r>
            <a:r>
              <a:rPr lang="nl-BE" baseline="0" dirty="0" smtClean="0"/>
              <a:t> weglaten.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5539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Onze opstelling:</a:t>
            </a:r>
            <a:endParaRPr lang="nl-NL" sz="1200" kern="1200" baseline="0" dirty="0" smtClean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</a:t>
            </a:r>
            <a:r>
              <a:rPr lang="nl-NL" sz="1200" kern="1200" baseline="0" dirty="0" err="1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ssh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tussen robot en laptop =&gt;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code starten op de robot</a:t>
            </a:r>
            <a:endParaRPr lang="nl-NL" sz="1200" kern="1200" baseline="0" dirty="0" smtClean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-server (http)=&gt; informatie als kaart en posities robots opvragen en updaten.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-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GUI </a:t>
            </a:r>
            <a:r>
              <a:rPr lang="nl-NL" sz="1200" kern="1200" baseline="0" dirty="0" smtClean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=&gt;robot aansturen, info over robot en beslissingen, afbeeldingsherkenning.</a:t>
            </a:r>
            <a:endParaRPr lang="nl-BE" baseline="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417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En dan zijn we nu aan de vragen</a:t>
            </a:r>
            <a:r>
              <a:rPr lang="nl-BE" baseline="0" dirty="0" smtClean="0"/>
              <a:t> toe gekomen.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50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512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Verbeteringen dit semester.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676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1</a:t>
            </a:r>
            <a:r>
              <a:rPr lang="nl-BE" baseline="30000" dirty="0" smtClean="0"/>
              <a:t>ste</a:t>
            </a:r>
            <a:r>
              <a:rPr lang="nl-BE" dirty="0" smtClean="0"/>
              <a:t> semester: bouw afhankelijk van </a:t>
            </a:r>
            <a:r>
              <a:rPr lang="nl-BE" baseline="0" dirty="0" smtClean="0"/>
              <a:t>algoritme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smtClean="0"/>
              <a:t>Roterende camera</a:t>
            </a:r>
            <a:r>
              <a:rPr lang="nl-BE" baseline="0" dirty="0" smtClean="0"/>
              <a:t/>
            </a:r>
            <a:br>
              <a:rPr lang="nl-BE" baseline="0" dirty="0" smtClean="0"/>
            </a:br>
            <a:r>
              <a:rPr lang="nl-BE" baseline="0" dirty="0" smtClean="0"/>
              <a:t>sensoren aan zijkant; muren </a:t>
            </a:r>
            <a:r>
              <a:rPr lang="nl-BE" baseline="0" dirty="0" smtClean="0"/>
              <a:t>volgen</a:t>
            </a:r>
          </a:p>
          <a:p>
            <a:r>
              <a:rPr lang="nl-BE" baseline="0" dirty="0" smtClean="0"/>
              <a:t>Bumper; Botsing</a:t>
            </a:r>
            <a:endParaRPr lang="nl-BE" baseline="0" dirty="0" smtClean="0"/>
          </a:p>
          <a:p>
            <a:r>
              <a:rPr lang="nl-BE" baseline="0" dirty="0" smtClean="0"/>
              <a:t>3</a:t>
            </a:r>
            <a:r>
              <a:rPr lang="nl-BE" baseline="30000" dirty="0" smtClean="0"/>
              <a:t>de</a:t>
            </a:r>
            <a:r>
              <a:rPr lang="nl-BE" baseline="0" dirty="0" smtClean="0"/>
              <a:t> wiel; makkelijk draaien</a:t>
            </a:r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273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-herbouwd =&gt; gelijkaardig</a:t>
            </a:r>
            <a:r>
              <a:rPr lang="nl-BE" baseline="0" dirty="0" smtClean="0"/>
              <a:t> ontwerp </a:t>
            </a:r>
            <a:r>
              <a:rPr lang="nl-BE" dirty="0" smtClean="0"/>
              <a:t>semester 1</a:t>
            </a:r>
            <a:r>
              <a:rPr lang="nl-BE" baseline="0" dirty="0" smtClean="0"/>
              <a:t> =&gt;</a:t>
            </a:r>
            <a:r>
              <a:rPr lang="nl-BE" dirty="0" smtClean="0"/>
              <a:t> bestaande</a:t>
            </a:r>
            <a:r>
              <a:rPr lang="nl-BE" baseline="0" dirty="0" smtClean="0"/>
              <a:t> code </a:t>
            </a:r>
            <a:r>
              <a:rPr lang="nl-BE" baseline="0" dirty="0" err="1" smtClean="0"/>
              <a:t>uitbreidbaar</a:t>
            </a:r>
            <a:r>
              <a:rPr lang="nl-BE" baseline="0" dirty="0" smtClean="0"/>
              <a:t>, niet vanaf 0.</a:t>
            </a:r>
            <a:endParaRPr lang="nl-BE" baseline="0" dirty="0" smtClean="0"/>
          </a:p>
          <a:p>
            <a:r>
              <a:rPr lang="nl-BE" baseline="0" dirty="0" smtClean="0"/>
              <a:t>-Grootste aanpassing: achterwiel.</a:t>
            </a:r>
          </a:p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339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68809-FEF6-CE42-B686-F46753A397B0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521D-0CAD-234A-9E05-E8982A8C2804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6FEB2-1633-7341-9709-4FA942947709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3590E-CEB6-1346-B034-75C02C20F6EE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BC70-74FE-0A4A-BB5F-1D69812268A8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14224-F923-2B49-89A7-2389D46BB99D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E73B9813-F023-E041-BF11-4576F4FE6B90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7DC2-BC9F-C64B-981B-EE1B46529656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4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7F6F-17BF-3F43-B0D9-67ED55FE679B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6956-131C-3643-B2AF-276CDC6C40EA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5C3D-51AD-6440-B937-F16CD2204C74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7452-B73B-8949-9C3B-B626749384A9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1E8F4-5195-B543-A3FD-43CACC7CC97B}" type="datetime1">
              <a:rPr lang="nl-NL" smtClean="0"/>
              <a:pPr/>
              <a:t>18-5-2015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55F8281E-D16D-7749-A72B-81363CB02165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3AD4FD64-6984-AC4A-99C2-BB332ECF62AF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E320A07C-9ABC-5E4B-A5F2-A0DF53324187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Calibri"/>
                <a:cs typeface="Calibri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408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dirty="0">
              <a:latin typeface="Calibri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86BCE5"/>
          </a:solidFill>
          <a:latin typeface="Calibri"/>
          <a:ea typeface="+mj-ea"/>
          <a:cs typeface="Calibri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Calibri"/>
          <a:ea typeface="+mn-ea"/>
          <a:cs typeface="Calibri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Calibri"/>
          <a:ea typeface="+mn-ea"/>
          <a:cs typeface="Calibri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Calibri"/>
          <a:ea typeface="+mn-ea"/>
          <a:cs typeface="Calibri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Calibri"/>
          <a:ea typeface="+mn-ea"/>
          <a:cs typeface="Calibri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49600" y="2088000"/>
            <a:ext cx="6026400" cy="1800000"/>
          </a:xfrm>
        </p:spPr>
        <p:txBody>
          <a:bodyPr/>
          <a:lstStyle/>
          <a:p>
            <a:r>
              <a:rPr lang="nl-BE" sz="3600" dirty="0" smtClean="0"/>
              <a:t>P&amp;O: Computerwetenschappen</a:t>
            </a: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67000" y="3962400"/>
            <a:ext cx="5580000" cy="1080000"/>
          </a:xfrm>
        </p:spPr>
        <p:txBody>
          <a:bodyPr/>
          <a:lstStyle/>
          <a:p>
            <a:r>
              <a:rPr lang="nl-BE" sz="3000" dirty="0" smtClean="0"/>
              <a:t>Team Ijzer</a:t>
            </a:r>
            <a:endParaRPr lang="nl-BE" sz="3000" dirty="0"/>
          </a:p>
        </p:txBody>
      </p:sp>
    </p:spTree>
    <p:extLst>
      <p:ext uri="{BB962C8B-B14F-4D97-AF65-F5344CB8AC3E}">
        <p14:creationId xmlns:p14="http://schemas.microsoft.com/office/powerpoint/2010/main" val="19704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1026" name="Picture 2" descr="https://fbcdn-sphotos-b-a.akamaihd.net/hphotos-ak-xft1/v/t1.0-9/11014920_10206827415233127_3654475429170696631_n.jpg?oh=e6eab79692b821a97ea1fffb4da87ab2&amp;oe=55D88003&amp;__gda__=1439766257_17c50e1d07b8b47946014b84a95499f5"/>
          <p:cNvPicPr>
            <a:picLocks noChangeAspect="1" noChangeArrowheads="1"/>
          </p:cNvPicPr>
          <p:nvPr/>
        </p:nvPicPr>
        <p:blipFill rotWithShape="1">
          <a:blip r:embed="rId3" cstate="print">
            <a:lum contras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8" b="16919"/>
          <a:stretch/>
        </p:blipFill>
        <p:spPr bwMode="auto">
          <a:xfrm flipH="1">
            <a:off x="539552" y="1412776"/>
            <a:ext cx="2808312" cy="24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3636000" y="1349999"/>
            <a:ext cx="5238000" cy="4428000"/>
          </a:xfrm>
        </p:spPr>
        <p:txBody>
          <a:bodyPr/>
          <a:lstStyle/>
          <a:p>
            <a:pPr>
              <a:buNone/>
            </a:pPr>
            <a:r>
              <a:rPr lang="nl-BE" sz="2800" dirty="0" smtClean="0"/>
              <a:t>voordelen</a:t>
            </a:r>
          </a:p>
          <a:p>
            <a:r>
              <a:rPr lang="nl-BE" sz="2800" dirty="0" smtClean="0"/>
              <a:t>zwaartepunt lager; minder risico om te kantelen</a:t>
            </a:r>
          </a:p>
          <a:p>
            <a:r>
              <a:rPr lang="nl-BE" sz="2800" dirty="0" smtClean="0"/>
              <a:t>stabieler en juister rijden; zonder afwijking</a:t>
            </a:r>
          </a:p>
          <a:p>
            <a:r>
              <a:rPr lang="nl-BE" sz="2800" dirty="0" smtClean="0"/>
              <a:t>camera horizontaler</a:t>
            </a:r>
          </a:p>
        </p:txBody>
      </p:sp>
      <p:pic>
        <p:nvPicPr>
          <p:cNvPr id="1028" name="Picture 4" descr="https://fbcdn-sphotos-c-a.akamaihd.net/hphotos-ak-xap1/v/t1.0-9/11196294_10206827414993121_3482675791887856401_n.jpg?oh=12fc693ba93e3c5ef8e0dbd89afbcf13&amp;oe=55D29621&amp;__gda__=1439132532_0d581fc8f6aaacc49b26a77ff4656b74"/>
          <p:cNvPicPr>
            <a:picLocks noChangeAspect="1" noChangeArrowheads="1"/>
          </p:cNvPicPr>
          <p:nvPr/>
        </p:nvPicPr>
        <p:blipFill rotWithShape="1">
          <a:blip r:embed="rId5" cstate="print">
            <a:lum contrast="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5983" b="22172"/>
          <a:stretch/>
        </p:blipFill>
        <p:spPr bwMode="auto">
          <a:xfrm>
            <a:off x="539553" y="3711549"/>
            <a:ext cx="2808312" cy="16616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Bouw</a:t>
            </a:r>
          </a:p>
          <a:p>
            <a:pPr lvl="1"/>
            <a:r>
              <a:rPr lang="nl-BE" sz="1800" b="1" dirty="0" smtClean="0"/>
              <a:t>Afstandssensor</a:t>
            </a:r>
          </a:p>
          <a:p>
            <a:pPr lvl="1"/>
            <a:r>
              <a:rPr lang="nl-BE" sz="1800" dirty="0" smtClean="0"/>
              <a:t>Autonoom rijden</a:t>
            </a:r>
          </a:p>
          <a:p>
            <a:pPr lvl="1"/>
            <a:r>
              <a:rPr lang="nl-BE" sz="1800" dirty="0" smtClean="0"/>
              <a:t>Afbeeldingsherkenning</a:t>
            </a:r>
          </a:p>
          <a:p>
            <a:pPr lvl="1"/>
            <a:r>
              <a:rPr lang="nl-BE" sz="1800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est afstandssensoren.jpg"/>
          <p:cNvPicPr>
            <a:picLocks noChangeAspect="1"/>
          </p:cNvPicPr>
          <p:nvPr/>
        </p:nvPicPr>
        <p:blipFill>
          <a:blip r:embed="rId3" cstate="print"/>
          <a:srcRect l="7129" r="7435"/>
          <a:stretch>
            <a:fillRect/>
          </a:stretch>
        </p:blipFill>
        <p:spPr>
          <a:xfrm>
            <a:off x="1988658" y="3352800"/>
            <a:ext cx="5166684" cy="2554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Afstandssensor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0781-07B6-114D-A229-63B1AD7474B4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5400"/>
            <a:ext cx="1362265" cy="1219370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1566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27984" y="1295400"/>
            <a:ext cx="0" cy="150740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6" y="1295400"/>
            <a:ext cx="1362265" cy="1219370"/>
          </a:xfrm>
          <a:prstGeom prst="rect">
            <a:avLst/>
          </a:prstGeom>
        </p:spPr>
      </p:pic>
      <p:cxnSp>
        <p:nvCxnSpPr>
          <p:cNvPr id="13" name="Straight Connector 7"/>
          <p:cNvCxnSpPr/>
          <p:nvPr/>
        </p:nvCxnSpPr>
        <p:spPr>
          <a:xfrm>
            <a:off x="4572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ep 13"/>
          <p:cNvGrpSpPr/>
          <p:nvPr/>
        </p:nvGrpSpPr>
        <p:grpSpPr>
          <a:xfrm>
            <a:off x="1475552" y="2365988"/>
            <a:ext cx="2952432" cy="297564"/>
            <a:chOff x="1475552" y="2627380"/>
            <a:chExt cx="2952432" cy="297564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20"/>
          <p:cNvGrpSpPr/>
          <p:nvPr/>
        </p:nvGrpSpPr>
        <p:grpSpPr>
          <a:xfrm flipH="1">
            <a:off x="4427984" y="2379138"/>
            <a:ext cx="2952432" cy="297564"/>
            <a:chOff x="1475552" y="2627380"/>
            <a:chExt cx="2952432" cy="297564"/>
          </a:xfrm>
        </p:grpSpPr>
        <p:cxnSp>
          <p:nvCxnSpPr>
            <p:cNvPr id="22" name="Rechte verbindingslijn 21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vak 27"/>
          <p:cNvSpPr txBox="1"/>
          <p:nvPr/>
        </p:nvSpPr>
        <p:spPr>
          <a:xfrm>
            <a:off x="367190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04194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23757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176192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125787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sp>
        <p:nvSpPr>
          <p:cNvPr id="33" name="Tekstvak 32"/>
          <p:cNvSpPr txBox="1"/>
          <p:nvPr/>
        </p:nvSpPr>
        <p:spPr>
          <a:xfrm>
            <a:off x="468001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32808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9761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658998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709404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1323894"/>
            <a:ext cx="523948" cy="581106"/>
          </a:xfrm>
          <a:prstGeom prst="rect">
            <a:avLst/>
          </a:prstGeom>
        </p:spPr>
      </p:pic>
      <p:pic>
        <p:nvPicPr>
          <p:cNvPr id="39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23894"/>
            <a:ext cx="523948" cy="581106"/>
          </a:xfrm>
          <a:prstGeom prst="rect">
            <a:avLst/>
          </a:prstGeom>
        </p:spPr>
      </p:pic>
      <p:pic>
        <p:nvPicPr>
          <p:cNvPr id="40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7129" r="54710" b="93717"/>
          <a:stretch/>
        </p:blipFill>
        <p:spPr>
          <a:xfrm>
            <a:off x="4427984" y="3356992"/>
            <a:ext cx="2673749" cy="185948"/>
          </a:xfrm>
          <a:prstGeom prst="rect">
            <a:avLst/>
          </a:prstGeom>
        </p:spPr>
      </p:pic>
      <p:pic>
        <p:nvPicPr>
          <p:cNvPr id="41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1395" t="-11742" r="60946" b="104867"/>
          <a:stretch/>
        </p:blipFill>
        <p:spPr>
          <a:xfrm>
            <a:off x="2293459" y="3657600"/>
            <a:ext cx="2638582" cy="203448"/>
          </a:xfrm>
          <a:prstGeom prst="rect">
            <a:avLst/>
          </a:prstGeom>
        </p:spPr>
      </p:pic>
      <p:pic>
        <p:nvPicPr>
          <p:cNvPr id="42" name="Afbeelding 3" descr="test afstandssensoren.jpg"/>
          <p:cNvPicPr>
            <a:picLocks noChangeAspect="1"/>
          </p:cNvPicPr>
          <p:nvPr/>
        </p:nvPicPr>
        <p:blipFill rotWithShape="1">
          <a:blip r:embed="rId3" cstate="print"/>
          <a:srcRect l="56525" r="4302" b="94446"/>
          <a:stretch/>
        </p:blipFill>
        <p:spPr>
          <a:xfrm>
            <a:off x="2039570" y="3356992"/>
            <a:ext cx="2744688" cy="16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Afstandssensor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0781-07B6-114D-A229-63B1AD7474B4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5400"/>
            <a:ext cx="1362265" cy="1219370"/>
          </a:xfrm>
          <a:prstGeom prst="rect">
            <a:avLst/>
          </a:prstGeom>
        </p:spPr>
      </p:pic>
      <p:cxnSp>
        <p:nvCxnSpPr>
          <p:cNvPr id="10" name="Straight Connector 7"/>
          <p:cNvCxnSpPr/>
          <p:nvPr/>
        </p:nvCxnSpPr>
        <p:spPr>
          <a:xfrm>
            <a:off x="1566000" y="2015480"/>
            <a:ext cx="2717968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4427984" y="1295400"/>
            <a:ext cx="0" cy="150740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46" y="1295400"/>
            <a:ext cx="1362265" cy="1219370"/>
          </a:xfrm>
          <a:prstGeom prst="rect">
            <a:avLst/>
          </a:prstGeom>
        </p:spPr>
      </p:pic>
      <p:grpSp>
        <p:nvGrpSpPr>
          <p:cNvPr id="3" name="Groep 13"/>
          <p:cNvGrpSpPr/>
          <p:nvPr/>
        </p:nvGrpSpPr>
        <p:grpSpPr>
          <a:xfrm>
            <a:off x="1475552" y="2365988"/>
            <a:ext cx="2952432" cy="297564"/>
            <a:chOff x="1475552" y="2627380"/>
            <a:chExt cx="2952432" cy="297564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ep 20"/>
          <p:cNvGrpSpPr/>
          <p:nvPr/>
        </p:nvGrpSpPr>
        <p:grpSpPr>
          <a:xfrm flipH="1">
            <a:off x="4427984" y="2379138"/>
            <a:ext cx="2952432" cy="297564"/>
            <a:chOff x="1475552" y="2627380"/>
            <a:chExt cx="2952432" cy="297564"/>
          </a:xfrm>
        </p:grpSpPr>
        <p:cxnSp>
          <p:nvCxnSpPr>
            <p:cNvPr id="22" name="Rechte verbindingslijn 21"/>
            <p:cNvCxnSpPr/>
            <p:nvPr/>
          </p:nvCxnSpPr>
          <p:spPr>
            <a:xfrm>
              <a:off x="1475552" y="2924944"/>
              <a:ext cx="2952432" cy="0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V="1">
              <a:off x="1475552" y="2636912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 flipV="1">
              <a:off x="2013954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/>
            <p:cNvCxnSpPr/>
            <p:nvPr/>
          </p:nvCxnSpPr>
          <p:spPr>
            <a:xfrm flipV="1">
              <a:off x="2627784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/>
            <p:cNvCxnSpPr/>
            <p:nvPr/>
          </p:nvCxnSpPr>
          <p:spPr>
            <a:xfrm flipV="1">
              <a:off x="3923928" y="2632146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/>
            <p:cNvCxnSpPr/>
            <p:nvPr/>
          </p:nvCxnSpPr>
          <p:spPr>
            <a:xfrm flipV="1">
              <a:off x="3275856" y="2627380"/>
              <a:ext cx="0" cy="288032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kstvak 27"/>
          <p:cNvSpPr txBox="1"/>
          <p:nvPr/>
        </p:nvSpPr>
        <p:spPr>
          <a:xfrm>
            <a:off x="367190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10</a:t>
            </a:r>
            <a:endParaRPr lang="nl-BE" dirty="0">
              <a:latin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304194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20</a:t>
            </a:r>
            <a:endParaRPr lang="nl-BE" dirty="0">
              <a:latin typeface="Calibri"/>
            </a:endParaRPr>
          </a:p>
        </p:txBody>
      </p:sp>
      <p:sp>
        <p:nvSpPr>
          <p:cNvPr id="30" name="Tekstvak 29"/>
          <p:cNvSpPr txBox="1"/>
          <p:nvPr/>
        </p:nvSpPr>
        <p:spPr>
          <a:xfrm>
            <a:off x="23757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30</a:t>
            </a:r>
            <a:endParaRPr lang="nl-BE" dirty="0">
              <a:latin typeface="Calibri"/>
            </a:endParaRPr>
          </a:p>
        </p:txBody>
      </p:sp>
      <p:sp>
        <p:nvSpPr>
          <p:cNvPr id="31" name="Tekstvak 30"/>
          <p:cNvSpPr txBox="1"/>
          <p:nvPr/>
        </p:nvSpPr>
        <p:spPr>
          <a:xfrm>
            <a:off x="176192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40</a:t>
            </a:r>
            <a:endParaRPr lang="nl-BE" dirty="0">
              <a:latin typeface="Calibri"/>
            </a:endParaRPr>
          </a:p>
        </p:txBody>
      </p:sp>
      <p:sp>
        <p:nvSpPr>
          <p:cNvPr id="32" name="Tekstvak 31"/>
          <p:cNvSpPr txBox="1"/>
          <p:nvPr/>
        </p:nvSpPr>
        <p:spPr>
          <a:xfrm>
            <a:off x="1257870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alibri"/>
              </a:rPr>
              <a:t>50</a:t>
            </a:r>
            <a:endParaRPr lang="nl-BE" dirty="0">
              <a:latin typeface="Calibri"/>
            </a:endParaRPr>
          </a:p>
        </p:txBody>
      </p:sp>
      <p:sp>
        <p:nvSpPr>
          <p:cNvPr id="33" name="Tekstvak 32"/>
          <p:cNvSpPr txBox="1"/>
          <p:nvPr/>
        </p:nvSpPr>
        <p:spPr>
          <a:xfrm>
            <a:off x="468001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10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4" name="Tekstvak 33"/>
          <p:cNvSpPr txBox="1"/>
          <p:nvPr/>
        </p:nvSpPr>
        <p:spPr>
          <a:xfrm>
            <a:off x="5328084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20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5" name="Tekstvak 34"/>
          <p:cNvSpPr txBox="1"/>
          <p:nvPr/>
        </p:nvSpPr>
        <p:spPr>
          <a:xfrm>
            <a:off x="597615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30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6" name="Tekstvak 35"/>
          <p:cNvSpPr txBox="1"/>
          <p:nvPr/>
        </p:nvSpPr>
        <p:spPr>
          <a:xfrm>
            <a:off x="6589986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40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7094042" y="26024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50</a:t>
            </a:r>
            <a:endParaRPr lang="nl-BE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1323894"/>
            <a:ext cx="523948" cy="581106"/>
          </a:xfrm>
          <a:prstGeom prst="rect">
            <a:avLst/>
          </a:prstGeom>
        </p:spPr>
      </p:pic>
      <p:pic>
        <p:nvPicPr>
          <p:cNvPr id="39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23894"/>
            <a:ext cx="523948" cy="581106"/>
          </a:xfrm>
          <a:prstGeom prst="rect">
            <a:avLst/>
          </a:prstGeom>
        </p:spPr>
      </p:pic>
      <p:pic>
        <p:nvPicPr>
          <p:cNvPr id="41" name="Afbeelding 3" descr="test afstandssensoren.jpg"/>
          <p:cNvPicPr>
            <a:picLocks noChangeAspect="1"/>
          </p:cNvPicPr>
          <p:nvPr/>
        </p:nvPicPr>
        <p:blipFill rotWithShape="1">
          <a:blip r:embed="rId5" cstate="print"/>
          <a:srcRect l="1395" t="-11742" r="60946" b="104867"/>
          <a:stretch/>
        </p:blipFill>
        <p:spPr>
          <a:xfrm>
            <a:off x="2293459" y="3657600"/>
            <a:ext cx="2638582" cy="2034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2" y="3079878"/>
            <a:ext cx="3889374" cy="2917031"/>
          </a:xfrm>
          <a:prstGeom prst="rect">
            <a:avLst/>
          </a:prstGeom>
        </p:spPr>
      </p:pic>
      <p:sp>
        <p:nvSpPr>
          <p:cNvPr id="44" name="Tijdelijke aanduiding voor inhoud 2"/>
          <p:cNvSpPr>
            <a:spLocks noGrp="1"/>
          </p:cNvSpPr>
          <p:nvPr>
            <p:ph idx="1"/>
          </p:nvPr>
        </p:nvSpPr>
        <p:spPr>
          <a:xfrm>
            <a:off x="4644950" y="3261251"/>
            <a:ext cx="3656532" cy="1033905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7/19 waarnemingen zelfs met</a:t>
            </a:r>
            <a:r>
              <a:rPr lang="nl-BE" dirty="0" smtClean="0"/>
              <a:t> de methode uit het </a:t>
            </a:r>
            <a:r>
              <a:rPr lang="nl-BE" dirty="0"/>
              <a:t>eerste semester onbruikbaar.</a:t>
            </a:r>
          </a:p>
        </p:txBody>
      </p:sp>
      <p:sp>
        <p:nvSpPr>
          <p:cNvPr id="45" name="Tijdelijke aanduiding voor inhoud 2"/>
          <p:cNvSpPr txBox="1">
            <a:spLocks/>
          </p:cNvSpPr>
          <p:nvPr/>
        </p:nvSpPr>
        <p:spPr>
          <a:xfrm>
            <a:off x="4644008" y="4450987"/>
            <a:ext cx="3656532" cy="1033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580"/>
              </a:spcBef>
              <a:buSzPct val="110000"/>
              <a:buFont typeface="Arial" pitchFamily="34" charset="0"/>
              <a:buChar char="•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1pPr>
            <a:lvl2pPr marL="720000" indent="-360363" algn="l" defTabSz="914400" rtl="0" eaLnBrk="1" latinLnBrk="0" hangingPunct="1">
              <a:spcBef>
                <a:spcPts val="580"/>
              </a:spcBef>
              <a:buSzPct val="75000"/>
              <a:buFont typeface="Courier New" pitchFamily="49" charset="0"/>
              <a:buChar char="o"/>
              <a:defRPr sz="24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2pPr>
            <a:lvl3pPr marL="990000" indent="-270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3pPr>
            <a:lvl4pPr marL="1168400" indent="-180000" algn="l" defTabSz="914400" rtl="0" eaLnBrk="1" latinLnBrk="0" hangingPunct="1">
              <a:spcBef>
                <a:spcPts val="380"/>
              </a:spcBef>
              <a:buSzPct val="80000"/>
              <a:buFont typeface="Arial" pitchFamily="34" charset="0"/>
              <a:buChar char="•"/>
              <a:defRPr sz="1600" kern="120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4pPr>
            <a:lvl5pPr marL="1338263" indent="-179388" algn="l" defTabSz="914400" rtl="0" eaLnBrk="1" latinLnBrk="0" hangingPunct="1">
              <a:spcBef>
                <a:spcPts val="380"/>
              </a:spcBef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Nieuwe methode op basis van </a:t>
            </a:r>
            <a:r>
              <a:rPr lang="nl-BE" dirty="0" smtClean="0"/>
              <a:t>standaardafwijking</a:t>
            </a:r>
          </a:p>
          <a:p>
            <a:pPr marL="0" indent="0">
              <a:buNone/>
            </a:pPr>
            <a:r>
              <a:rPr lang="nl-BE" dirty="0" smtClean="0"/>
              <a:t>(deadlocks vermijden).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864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Bouw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Afstandssensor</a:t>
            </a:r>
          </a:p>
          <a:p>
            <a:pPr lvl="1"/>
            <a:r>
              <a:rPr lang="nl-BE" sz="1800" b="1" dirty="0" smtClean="0"/>
              <a:t>Autonoom rijden</a:t>
            </a:r>
          </a:p>
          <a:p>
            <a:pPr lvl="1"/>
            <a:r>
              <a:rPr lang="nl-BE" sz="1800" dirty="0" smtClean="0"/>
              <a:t>Afbeeldingsherkenning</a:t>
            </a:r>
          </a:p>
          <a:p>
            <a:pPr lvl="1"/>
            <a:r>
              <a:rPr lang="nl-BE" sz="1800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Autonoom rijden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align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4525425" y="4446343"/>
            <a:ext cx="1362265" cy="1219370"/>
          </a:xfrm>
          <a:prstGeom prst="rect">
            <a:avLst/>
          </a:prstGeom>
        </p:spPr>
      </p:pic>
      <p:cxnSp>
        <p:nvCxnSpPr>
          <p:cNvPr id="11" name="Straight Connector 7"/>
          <p:cNvCxnSpPr/>
          <p:nvPr/>
        </p:nvCxnSpPr>
        <p:spPr>
          <a:xfrm>
            <a:off x="5659879" y="5462982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"/>
          <p:cNvCxnSpPr/>
          <p:nvPr/>
        </p:nvCxnSpPr>
        <p:spPr>
          <a:xfrm>
            <a:off x="3546000" y="4272723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1"/>
          <p:cNvCxnSpPr/>
          <p:nvPr/>
        </p:nvCxnSpPr>
        <p:spPr>
          <a:xfrm>
            <a:off x="8053817" y="1349999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34" y="2348880"/>
            <a:ext cx="1362265" cy="1219370"/>
          </a:xfrm>
          <a:prstGeom prst="rect">
            <a:avLst/>
          </a:prstGeom>
        </p:spPr>
      </p:pic>
      <p:cxnSp>
        <p:nvCxnSpPr>
          <p:cNvPr id="15" name="Straight Connector 7"/>
          <p:cNvCxnSpPr/>
          <p:nvPr/>
        </p:nvCxnSpPr>
        <p:spPr>
          <a:xfrm rot="19855664">
            <a:off x="6789659" y="2802379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/>
          <p:cNvCxnSpPr/>
          <p:nvPr/>
        </p:nvCxnSpPr>
        <p:spPr>
          <a:xfrm rot="19855664">
            <a:off x="4498708" y="2802381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0.14601 -0.3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181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1.48148E-6 L 0.14774 -0.37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185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4323 -0.35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/>
        </p:nvSpPr>
        <p:spPr>
          <a:xfrm>
            <a:off x="5478134" y="1350000"/>
            <a:ext cx="1362265" cy="31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Autonoom rijden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align</a:t>
            </a:r>
          </a:p>
          <a:p>
            <a:r>
              <a:rPr lang="nl-BE" sz="2800" dirty="0" smtClean="0"/>
              <a:t>afstandsband</a:t>
            </a:r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23" y="2599769"/>
            <a:ext cx="1362265" cy="1219370"/>
          </a:xfrm>
          <a:prstGeom prst="rect">
            <a:avLst/>
          </a:prstGeom>
        </p:spPr>
      </p:pic>
      <p:cxnSp>
        <p:nvCxnSpPr>
          <p:cNvPr id="11" name="Straight Connector 7"/>
          <p:cNvCxnSpPr/>
          <p:nvPr/>
        </p:nvCxnSpPr>
        <p:spPr>
          <a:xfrm>
            <a:off x="6989886" y="3292038"/>
            <a:ext cx="1126525" cy="1108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"/>
          <p:cNvCxnSpPr/>
          <p:nvPr/>
        </p:nvCxnSpPr>
        <p:spPr>
          <a:xfrm rot="19855664">
            <a:off x="4803508" y="2989204"/>
            <a:ext cx="1080120" cy="60566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1"/>
          <p:cNvCxnSpPr/>
          <p:nvPr/>
        </p:nvCxnSpPr>
        <p:spPr>
          <a:xfrm>
            <a:off x="8053817" y="1349999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3263 -0.0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-0.03577 -0.064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3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3489 -0.05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Autonoom rijden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align</a:t>
            </a:r>
          </a:p>
          <a:p>
            <a:r>
              <a:rPr lang="nl-BE" sz="2800" dirty="0" smtClean="0"/>
              <a:t>afstandsband</a:t>
            </a:r>
          </a:p>
          <a:p>
            <a:r>
              <a:rPr lang="nl-BE" sz="2800" i="1" dirty="0" smtClean="0"/>
              <a:t>dynamic adjusts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14" name="Rechthoek 19"/>
          <p:cNvSpPr/>
          <p:nvPr/>
        </p:nvSpPr>
        <p:spPr>
          <a:xfrm>
            <a:off x="5478134" y="1350000"/>
            <a:ext cx="1362265" cy="31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336">
            <a:off x="5483135" y="2675042"/>
            <a:ext cx="1362265" cy="1219370"/>
          </a:xfrm>
          <a:prstGeom prst="rect">
            <a:avLst/>
          </a:prstGeom>
        </p:spPr>
      </p:pic>
      <p:cxnSp>
        <p:nvCxnSpPr>
          <p:cNvPr id="11" name="Straight Connector 7"/>
          <p:cNvCxnSpPr/>
          <p:nvPr/>
        </p:nvCxnSpPr>
        <p:spPr>
          <a:xfrm>
            <a:off x="6626790" y="3683962"/>
            <a:ext cx="1427027" cy="834389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1"/>
          <p:cNvCxnSpPr/>
          <p:nvPr/>
        </p:nvCxnSpPr>
        <p:spPr>
          <a:xfrm>
            <a:off x="8053817" y="1412776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6948264" y="2941614"/>
            <a:ext cx="1087544" cy="622385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0.03854 -0.104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Autonoom rijden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align</a:t>
            </a:r>
          </a:p>
          <a:p>
            <a:r>
              <a:rPr lang="nl-BE" sz="2800" dirty="0" smtClean="0"/>
              <a:t>afstandsband</a:t>
            </a:r>
          </a:p>
          <a:p>
            <a:r>
              <a:rPr lang="nl-BE" sz="2800" i="1" dirty="0" smtClean="0"/>
              <a:t>dynamic adjusts</a:t>
            </a:r>
          </a:p>
          <a:p>
            <a:r>
              <a:rPr lang="nl-BE" sz="2800" dirty="0" smtClean="0"/>
              <a:t>camera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3898" y="2343822"/>
            <a:ext cx="1362265" cy="1219370"/>
          </a:xfrm>
          <a:prstGeom prst="rect">
            <a:avLst/>
          </a:prstGeom>
        </p:spPr>
      </p:pic>
      <p:cxnSp>
        <p:nvCxnSpPr>
          <p:cNvPr id="13" name="Straight Connector 41"/>
          <p:cNvCxnSpPr/>
          <p:nvPr/>
        </p:nvCxnSpPr>
        <p:spPr>
          <a:xfrm>
            <a:off x="8053817" y="1349999"/>
            <a:ext cx="0" cy="31683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9" y="2638421"/>
            <a:ext cx="523948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Bouw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Afstandssensor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Autonoom rijden</a:t>
            </a:r>
          </a:p>
          <a:p>
            <a:pPr lvl="1"/>
            <a:r>
              <a:rPr lang="nl-BE" sz="1800" b="1" dirty="0" smtClean="0"/>
              <a:t>Afbeeldingsherkenning</a:t>
            </a:r>
          </a:p>
          <a:p>
            <a:pPr lvl="1"/>
            <a:r>
              <a:rPr lang="nl-BE" sz="1800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pPr marL="0" indent="0">
              <a:buNone/>
            </a:pPr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pPr marL="0" indent="0">
              <a:buNone/>
            </a:pPr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Afbeeldingsherkenning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4 fasen</a:t>
            </a:r>
          </a:p>
          <a:p>
            <a:r>
              <a:rPr lang="nl-BE" sz="2800" dirty="0" smtClean="0"/>
              <a:t>kleurherkenningsfase = </a:t>
            </a:r>
            <a:r>
              <a:rPr lang="nl-BE" sz="2800" i="1" dirty="0" smtClean="0"/>
              <a:t>nearest neigbor</a:t>
            </a:r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9" name="Afbeelding 8" descr="sta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743200"/>
            <a:ext cx="1524745" cy="1143000"/>
          </a:xfrm>
          <a:prstGeom prst="rect">
            <a:avLst/>
          </a:prstGeom>
        </p:spPr>
      </p:pic>
      <p:sp>
        <p:nvSpPr>
          <p:cNvPr id="10" name="Verbindingslijn 9"/>
          <p:cNvSpPr/>
          <p:nvPr/>
        </p:nvSpPr>
        <p:spPr>
          <a:xfrm>
            <a:off x="5410200" y="4267200"/>
            <a:ext cx="233882" cy="23388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erbindingslijn 10"/>
          <p:cNvSpPr/>
          <p:nvPr/>
        </p:nvSpPr>
        <p:spPr>
          <a:xfrm>
            <a:off x="6172200" y="3276600"/>
            <a:ext cx="233882" cy="233882"/>
          </a:xfrm>
          <a:prstGeom prst="flowChartConnector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Verbindingslijn 11"/>
          <p:cNvSpPr/>
          <p:nvPr/>
        </p:nvSpPr>
        <p:spPr>
          <a:xfrm>
            <a:off x="6289141" y="4033318"/>
            <a:ext cx="233882" cy="233882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Verbindingslijn 12"/>
          <p:cNvSpPr/>
          <p:nvPr/>
        </p:nvSpPr>
        <p:spPr>
          <a:xfrm>
            <a:off x="7467600" y="2743200"/>
            <a:ext cx="233882" cy="233882"/>
          </a:xfrm>
          <a:prstGeom prst="flowChartConnector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Verbindingslijn 13"/>
          <p:cNvSpPr/>
          <p:nvPr/>
        </p:nvSpPr>
        <p:spPr>
          <a:xfrm>
            <a:off x="8001000" y="4384141"/>
            <a:ext cx="233882" cy="233882"/>
          </a:xfrm>
          <a:prstGeom prst="flowChartConnector">
            <a:avLst/>
          </a:prstGeom>
          <a:solidFill>
            <a:srgbClr val="793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4" descr="star2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4501082"/>
            <a:ext cx="1518145" cy="1138053"/>
          </a:xfrm>
          <a:prstGeom prst="rect">
            <a:avLst/>
          </a:prstGeom>
        </p:spPr>
      </p:pic>
      <p:cxnSp>
        <p:nvCxnSpPr>
          <p:cNvPr id="16" name="Rechte verbindingslijn 15"/>
          <p:cNvCxnSpPr>
            <a:stCxn id="12" idx="2"/>
            <a:endCxn id="10" idx="6"/>
          </p:cNvCxnSpPr>
          <p:nvPr/>
        </p:nvCxnSpPr>
        <p:spPr>
          <a:xfrm rot="10800000" flipV="1">
            <a:off x="5644083" y="4150259"/>
            <a:ext cx="645059" cy="23388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>
            <a:off x="7248206" y="5139423"/>
            <a:ext cx="456455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Vorm 26"/>
          <p:cNvCxnSpPr/>
          <p:nvPr/>
        </p:nvCxnSpPr>
        <p:spPr>
          <a:xfrm>
            <a:off x="1475552" y="4033318"/>
            <a:ext cx="809656" cy="767282"/>
          </a:xfrm>
          <a:prstGeom prst="curvedConnector3">
            <a:avLst>
              <a:gd name="adj1" fmla="val 25433"/>
            </a:avLst>
          </a:prstGeom>
          <a:ln w="3175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orm 26"/>
          <p:cNvCxnSpPr/>
          <p:nvPr/>
        </p:nvCxnSpPr>
        <p:spPr>
          <a:xfrm flipV="1">
            <a:off x="4167172" y="4501082"/>
            <a:ext cx="1014428" cy="451918"/>
          </a:xfrm>
          <a:prstGeom prst="curvedConnector3">
            <a:avLst>
              <a:gd name="adj1" fmla="val 50000"/>
            </a:avLst>
          </a:prstGeom>
          <a:ln w="3175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 rot="5400000">
            <a:off x="6957442" y="5197893"/>
            <a:ext cx="347647" cy="23388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/>
          <p:nvPr/>
        </p:nvCxnSpPr>
        <p:spPr>
          <a:xfrm rot="5400000" flipH="1" flipV="1">
            <a:off x="7004351" y="4936156"/>
            <a:ext cx="489300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kstvak 41"/>
          <p:cNvSpPr txBox="1"/>
          <p:nvPr/>
        </p:nvSpPr>
        <p:spPr>
          <a:xfrm>
            <a:off x="6685839" y="5269803"/>
            <a:ext cx="3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Calibri"/>
                <a:cs typeface="Calibri"/>
              </a:rPr>
              <a:t>H</a:t>
            </a:r>
            <a:endParaRPr lang="nl-NL" dirty="0">
              <a:latin typeface="Calibri"/>
              <a:cs typeface="Calibri"/>
            </a:endParaRPr>
          </a:p>
        </p:txBody>
      </p:sp>
      <p:sp>
        <p:nvSpPr>
          <p:cNvPr id="43" name="Tekstvak 42"/>
          <p:cNvSpPr txBox="1"/>
          <p:nvPr/>
        </p:nvSpPr>
        <p:spPr>
          <a:xfrm>
            <a:off x="7704661" y="495634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Calibri"/>
                <a:cs typeface="Calibri"/>
              </a:rPr>
              <a:t>S</a:t>
            </a:r>
            <a:endParaRPr lang="nl-NL" dirty="0">
              <a:latin typeface="Calibri"/>
              <a:cs typeface="Calibri"/>
            </a:endParaRPr>
          </a:p>
        </p:txBody>
      </p:sp>
      <p:sp>
        <p:nvSpPr>
          <p:cNvPr id="44" name="Tekstvak 43"/>
          <p:cNvSpPr txBox="1"/>
          <p:nvPr/>
        </p:nvSpPr>
        <p:spPr>
          <a:xfrm>
            <a:off x="7164418" y="4267200"/>
            <a:ext cx="3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Calibri"/>
                <a:cs typeface="Calibri"/>
              </a:rPr>
              <a:t>V</a:t>
            </a:r>
            <a:endParaRPr lang="nl-NL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b="1" dirty="0" smtClean="0"/>
              <a:t>Verbeteringen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Bouw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Afstandssensor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Autonoom rijden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Afbeeldingsherkenning</a:t>
            </a:r>
          </a:p>
          <a:p>
            <a:pPr lvl="1"/>
            <a:r>
              <a:rPr lang="nl-BE" sz="1800" b="1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Communicatie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Queue</a:t>
            </a:r>
            <a:endParaRPr lang="nl-BE" sz="2800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50" name="Afbeelding 49" descr="rob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299" y="2896625"/>
            <a:ext cx="1362075" cy="1219200"/>
          </a:xfrm>
          <a:prstGeom prst="rect">
            <a:avLst/>
          </a:prstGeom>
        </p:spPr>
      </p:pic>
      <p:pic>
        <p:nvPicPr>
          <p:cNvPr id="51" name="Afbeelding 50" descr="apple-macbook-pro-15.4-x22-intel-core-i7-2ghz-quad-8gb-laptop-mc721b-a-refurbished-[2]-259-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4212" y="2896625"/>
            <a:ext cx="1859788" cy="1142286"/>
          </a:xfrm>
          <a:prstGeom prst="rect">
            <a:avLst/>
          </a:prstGeom>
        </p:spPr>
      </p:pic>
      <p:sp>
        <p:nvSpPr>
          <p:cNvPr id="52" name="Tekstvak 51"/>
          <p:cNvSpPr txBox="1"/>
          <p:nvPr/>
        </p:nvSpPr>
        <p:spPr>
          <a:xfrm>
            <a:off x="7345159" y="2209800"/>
            <a:ext cx="7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GUI</a:t>
            </a:r>
            <a:endParaRPr lang="nl-NL" sz="2800" dirty="0">
              <a:latin typeface="Calibri"/>
              <a:cs typeface="Calibri"/>
            </a:endParaRPr>
          </a:p>
        </p:txBody>
      </p:sp>
      <p:sp>
        <p:nvSpPr>
          <p:cNvPr id="53" name="Tekstvak 52"/>
          <p:cNvSpPr txBox="1"/>
          <p:nvPr/>
        </p:nvSpPr>
        <p:spPr>
          <a:xfrm>
            <a:off x="485526" y="2209800"/>
            <a:ext cx="10599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Robot</a:t>
            </a:r>
            <a:endParaRPr lang="nl-NL" sz="2800" dirty="0">
              <a:latin typeface="Calibri"/>
              <a:cs typeface="Calibri"/>
            </a:endParaRPr>
          </a:p>
        </p:txBody>
      </p:sp>
      <p:cxnSp>
        <p:nvCxnSpPr>
          <p:cNvPr id="54" name="Rechte verbindingslijn 53"/>
          <p:cNvCxnSpPr/>
          <p:nvPr/>
        </p:nvCxnSpPr>
        <p:spPr>
          <a:xfrm>
            <a:off x="1990462" y="2382704"/>
            <a:ext cx="4768764" cy="420220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rot="5400000">
            <a:off x="1056048" y="2974208"/>
            <a:ext cx="1833617" cy="1588"/>
          </a:xfrm>
          <a:prstGeom prst="line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rot="5400000">
            <a:off x="5817330" y="2967580"/>
            <a:ext cx="1833620" cy="13260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kstvak 65"/>
          <p:cNvSpPr txBox="1"/>
          <p:nvPr/>
        </p:nvSpPr>
        <p:spPr>
          <a:xfrm>
            <a:off x="5979241" y="4800600"/>
            <a:ext cx="1808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i="1" dirty="0" smtClean="0">
                <a:solidFill>
                  <a:srgbClr val="2D2D8A"/>
                </a:solidFill>
                <a:latin typeface="Calibri"/>
                <a:cs typeface="Calibri"/>
              </a:rPr>
              <a:t>Queue 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= { }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cxnSp>
        <p:nvCxnSpPr>
          <p:cNvPr id="67" name="Vorm 26"/>
          <p:cNvCxnSpPr/>
          <p:nvPr/>
        </p:nvCxnSpPr>
        <p:spPr>
          <a:xfrm rot="16200000" flipH="1">
            <a:off x="5664904" y="3181291"/>
            <a:ext cx="1903975" cy="1334642"/>
          </a:xfrm>
          <a:prstGeom prst="curvedConnector3">
            <a:avLst>
              <a:gd name="adj1" fmla="val 68482"/>
            </a:avLst>
          </a:prstGeom>
          <a:ln w="3175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Communicatie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i="1" dirty="0" smtClean="0"/>
              <a:t>handshake</a:t>
            </a:r>
            <a:endParaRPr lang="nl-BE" sz="2800" i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cxnSp>
        <p:nvCxnSpPr>
          <p:cNvPr id="23" name="Rechte verbindingslijn 22"/>
          <p:cNvCxnSpPr/>
          <p:nvPr/>
        </p:nvCxnSpPr>
        <p:spPr>
          <a:xfrm>
            <a:off x="1972852" y="2221206"/>
            <a:ext cx="4768764" cy="420220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kstvak 24"/>
          <p:cNvSpPr txBox="1"/>
          <p:nvPr/>
        </p:nvSpPr>
        <p:spPr>
          <a:xfrm rot="259634">
            <a:off x="3317512" y="2008858"/>
            <a:ext cx="276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2D2D8A"/>
                </a:solidFill>
                <a:latin typeface="Calibri"/>
                <a:cs typeface="Calibri"/>
              </a:rPr>
              <a:t>s</a:t>
            </a:r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ocket.send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(</a:t>
            </a:r>
            <a:r>
              <a:rPr lang="nl-NL" dirty="0" smtClean="0">
                <a:solidFill>
                  <a:srgbClr val="FF0000"/>
                </a:solidFill>
                <a:latin typeface="Calibri"/>
                <a:cs typeface="Calibri"/>
              </a:rPr>
              <a:t>‘</a:t>
            </a:r>
            <a:r>
              <a:rPr lang="nl-NL" dirty="0" err="1" smtClean="0">
                <a:solidFill>
                  <a:srgbClr val="FF0000"/>
                </a:solidFill>
                <a:latin typeface="Calibri"/>
                <a:cs typeface="Calibri"/>
              </a:rPr>
              <a:t>ImRec</a:t>
            </a:r>
            <a:r>
              <a:rPr lang="nl-NL" dirty="0" smtClean="0">
                <a:solidFill>
                  <a:srgbClr val="FF0000"/>
                </a:solidFill>
                <a:latin typeface="Calibri"/>
                <a:cs typeface="Calibri"/>
              </a:rPr>
              <a:t>:12043’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)</a:t>
            </a:r>
          </a:p>
        </p:txBody>
      </p:sp>
      <p:cxnSp>
        <p:nvCxnSpPr>
          <p:cNvPr id="29" name="Rechte verbindingslijn 28"/>
          <p:cNvCxnSpPr/>
          <p:nvPr/>
        </p:nvCxnSpPr>
        <p:spPr>
          <a:xfrm rot="10800000" flipV="1">
            <a:off x="1988871" y="3118094"/>
            <a:ext cx="4768766" cy="485354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vak 29"/>
          <p:cNvSpPr txBox="1"/>
          <p:nvPr/>
        </p:nvSpPr>
        <p:spPr>
          <a:xfrm rot="21246611">
            <a:off x="2075375" y="3029926"/>
            <a:ext cx="263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client.send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(</a:t>
            </a:r>
            <a:r>
              <a:rPr lang="nl-NL" dirty="0" smtClean="0">
                <a:solidFill>
                  <a:srgbClr val="FF0000"/>
                </a:solidFill>
                <a:latin typeface="Calibri"/>
                <a:cs typeface="Calibri"/>
              </a:rPr>
              <a:t>‘</a:t>
            </a:r>
            <a:r>
              <a:rPr lang="nl-NL" dirty="0" err="1" smtClean="0">
                <a:solidFill>
                  <a:srgbClr val="FF0000"/>
                </a:solidFill>
                <a:latin typeface="Calibri"/>
                <a:cs typeface="Calibri"/>
              </a:rPr>
              <a:t>Send</a:t>
            </a:r>
            <a:r>
              <a:rPr lang="nl-NL" dirty="0" smtClean="0">
                <a:solidFill>
                  <a:srgbClr val="FF0000"/>
                </a:solidFill>
                <a:latin typeface="Calibri"/>
                <a:cs typeface="Calibri"/>
              </a:rPr>
              <a:t> Picture’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)</a:t>
            </a:r>
          </a:p>
        </p:txBody>
      </p:sp>
      <p:cxnSp>
        <p:nvCxnSpPr>
          <p:cNvPr id="31" name="Rechte verbindingslijn 30"/>
          <p:cNvCxnSpPr/>
          <p:nvPr/>
        </p:nvCxnSpPr>
        <p:spPr>
          <a:xfrm rot="5400000">
            <a:off x="1540659" y="4621968"/>
            <a:ext cx="846776" cy="1761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/>
          <p:nvPr/>
        </p:nvCxnSpPr>
        <p:spPr>
          <a:xfrm rot="5400000">
            <a:off x="6295312" y="4621968"/>
            <a:ext cx="846776" cy="1761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1941131" y="4829940"/>
            <a:ext cx="4768764" cy="1588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/>
          <p:nvPr/>
        </p:nvCxnSpPr>
        <p:spPr>
          <a:xfrm rot="5400000">
            <a:off x="1731463" y="5472971"/>
            <a:ext cx="415877" cy="1588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/>
          <p:nvPr/>
        </p:nvCxnSpPr>
        <p:spPr>
          <a:xfrm rot="5400000">
            <a:off x="6487051" y="5501194"/>
            <a:ext cx="415877" cy="1588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Afbeelding 40" descr="sta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4786" y="4417896"/>
            <a:ext cx="474365" cy="355600"/>
          </a:xfrm>
          <a:prstGeom prst="rect">
            <a:avLst/>
          </a:prstGeom>
        </p:spPr>
      </p:pic>
      <p:cxnSp>
        <p:nvCxnSpPr>
          <p:cNvPr id="47" name="Rechte verbindingslijn 46"/>
          <p:cNvCxnSpPr/>
          <p:nvPr/>
        </p:nvCxnSpPr>
        <p:spPr>
          <a:xfrm rot="10800000" flipV="1">
            <a:off x="1941131" y="5294048"/>
            <a:ext cx="4753064" cy="387655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kstvak 47"/>
          <p:cNvSpPr txBox="1"/>
          <p:nvPr/>
        </p:nvSpPr>
        <p:spPr>
          <a:xfrm rot="21246611">
            <a:off x="2051604" y="5094719"/>
            <a:ext cx="34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client.send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(‘</a:t>
            </a:r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resultImRec</a:t>
            </a:r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:red_star’)</a:t>
            </a:r>
          </a:p>
        </p:txBody>
      </p:sp>
      <p:pic>
        <p:nvPicPr>
          <p:cNvPr id="50" name="Afbeelding 49" descr="robo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299" y="2896625"/>
            <a:ext cx="1362075" cy="1219200"/>
          </a:xfrm>
          <a:prstGeom prst="rect">
            <a:avLst/>
          </a:prstGeom>
        </p:spPr>
      </p:pic>
      <p:pic>
        <p:nvPicPr>
          <p:cNvPr id="51" name="Afbeelding 50" descr="apple-macbook-pro-15.4-x22-intel-core-i7-2ghz-quad-8gb-laptop-mc721b-a-refurbished-[2]-259-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212" y="2896625"/>
            <a:ext cx="1859788" cy="1142286"/>
          </a:xfrm>
          <a:prstGeom prst="rect">
            <a:avLst/>
          </a:prstGeom>
        </p:spPr>
      </p:pic>
      <p:cxnSp>
        <p:nvCxnSpPr>
          <p:cNvPr id="56" name="Rechte verbindingslijn 55"/>
          <p:cNvCxnSpPr/>
          <p:nvPr/>
        </p:nvCxnSpPr>
        <p:spPr>
          <a:xfrm rot="5400000">
            <a:off x="1056048" y="2974208"/>
            <a:ext cx="1833617" cy="1588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/>
          <p:nvPr/>
        </p:nvCxnSpPr>
        <p:spPr>
          <a:xfrm rot="5400000">
            <a:off x="5817330" y="2967580"/>
            <a:ext cx="1833620" cy="13260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kstvak 34"/>
          <p:cNvSpPr txBox="1"/>
          <p:nvPr/>
        </p:nvSpPr>
        <p:spPr>
          <a:xfrm>
            <a:off x="7345159" y="2209800"/>
            <a:ext cx="7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GUI</a:t>
            </a:r>
            <a:endParaRPr lang="nl-NL" sz="2800" dirty="0">
              <a:latin typeface="Calibri"/>
              <a:cs typeface="Calibri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485526" y="2209800"/>
            <a:ext cx="10599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Robot</a:t>
            </a:r>
            <a:endParaRPr lang="nl-NL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b="1" dirty="0" smtClean="0"/>
              <a:t>Verbeteringen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Bouw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Afstandssensor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Autonoom rijden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Afbeeldingsherkenning</a:t>
            </a:r>
          </a:p>
          <a:p>
            <a:pPr lvl="1"/>
            <a:r>
              <a:rPr lang="nl-BE" sz="1800" dirty="0" smtClean="0">
                <a:solidFill>
                  <a:srgbClr val="D9D9D9"/>
                </a:solidFill>
              </a:rPr>
              <a:t>Communicatie</a:t>
            </a:r>
          </a:p>
          <a:p>
            <a:pPr lvl="1"/>
            <a:r>
              <a:rPr lang="nl-BE" sz="1800" b="1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</a:t>
            </a:r>
            <a:r>
              <a:rPr lang="nl-BE" sz="2800" dirty="0" smtClean="0"/>
              <a:t>analyse</a:t>
            </a:r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 – semester 1</a:t>
            </a:r>
            <a:endParaRPr lang="nl-BE" dirty="0"/>
          </a:p>
        </p:txBody>
      </p:sp>
      <p:pic>
        <p:nvPicPr>
          <p:cNvPr id="4" name="Tijdelijke aanduiding voor inhoud 3" descr="GUI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92629" y="1556153"/>
            <a:ext cx="6735755" cy="3817063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3" name="Rounded Rectangle 2"/>
          <p:cNvSpPr/>
          <p:nvPr/>
        </p:nvSpPr>
        <p:spPr>
          <a:xfrm>
            <a:off x="5868144" y="1556153"/>
            <a:ext cx="1800200" cy="19454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00" dirty="0" smtClean="0">
                <a:solidFill>
                  <a:srgbClr val="FF0000"/>
                </a:solidFill>
              </a:rPr>
              <a:t>X</a:t>
            </a:r>
            <a:endParaRPr lang="nl-BE" sz="16600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52120" y="3573016"/>
            <a:ext cx="2304256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500" dirty="0" smtClean="0">
                <a:solidFill>
                  <a:srgbClr val="FF0000"/>
                </a:solidFill>
              </a:rPr>
              <a:t>X</a:t>
            </a:r>
            <a:endParaRPr lang="nl-BE" sz="115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 - semester 2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1" y="1080000"/>
            <a:ext cx="8588557" cy="461921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508104" y="3356992"/>
            <a:ext cx="0" cy="4320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3968" y="4365104"/>
            <a:ext cx="64807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3848" y="3789040"/>
            <a:ext cx="165618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83968" y="3318615"/>
            <a:ext cx="5760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60032" y="3318615"/>
            <a:ext cx="0" cy="4704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10094" y="3318615"/>
            <a:ext cx="0" cy="2544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03848" y="3355139"/>
            <a:ext cx="0" cy="4320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218206" y="1700808"/>
            <a:ext cx="655794" cy="21666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6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10484" y="2455933"/>
            <a:ext cx="655794" cy="21666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600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218206" y="3229152"/>
            <a:ext cx="655794" cy="4878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600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0000" y="3431024"/>
            <a:ext cx="624316" cy="4878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7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GUI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79FC-79F2-6843-B1F6-988D3B4A0B49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veel minder </a:t>
            </a:r>
            <a:r>
              <a:rPr lang="nl-BE" i="1" dirty="0" smtClean="0"/>
              <a:t>crashes</a:t>
            </a:r>
          </a:p>
          <a:p>
            <a:r>
              <a:rPr lang="nl-BE" dirty="0" smtClean="0"/>
              <a:t>extra Besturingsknoppen</a:t>
            </a:r>
          </a:p>
          <a:p>
            <a:r>
              <a:rPr lang="nl-BE" dirty="0" smtClean="0"/>
              <a:t>duidelijkere visualisatie van de kaart, afstand en toestand</a:t>
            </a:r>
          </a:p>
          <a:p>
            <a:r>
              <a:rPr lang="nl-BE" dirty="0" smtClean="0"/>
              <a:t>herschalen voor verschillende scherm-resoluties</a:t>
            </a:r>
          </a:p>
          <a:p>
            <a:endParaRPr lang="nl-BE" dirty="0" smtClean="0"/>
          </a:p>
          <a:p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" y="3800433"/>
            <a:ext cx="1939939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18" y="3811826"/>
            <a:ext cx="1454954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817" y="3789040"/>
            <a:ext cx="2626271" cy="1454954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28" y="3807987"/>
            <a:ext cx="2612633" cy="1447399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4" y="3805444"/>
            <a:ext cx="1932508" cy="1449381"/>
          </a:xfrm>
          <a:prstGeom prst="rect">
            <a:avLst/>
          </a:prstGeom>
          <a:effectLst>
            <a:outerShdw blurRad="279400" dist="101600" dir="5400000" sx="99000" sy="99000" algn="t" rotWithShape="0">
              <a:prstClr val="black">
                <a:alpha val="45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19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b="1" dirty="0" smtClean="0"/>
              <a:t>Uitbreidingen</a:t>
            </a:r>
          </a:p>
          <a:p>
            <a:pPr lvl="1"/>
            <a:r>
              <a:rPr lang="nl-BE" dirty="0" smtClean="0"/>
              <a:t>Positiebepaling</a:t>
            </a:r>
          </a:p>
          <a:p>
            <a:pPr lvl="1"/>
            <a:r>
              <a:rPr lang="nl-BE" dirty="0" smtClean="0"/>
              <a:t>Doelbepaling</a:t>
            </a:r>
          </a:p>
          <a:p>
            <a:r>
              <a:rPr lang="nl-BE" sz="2800" dirty="0" smtClean="0"/>
              <a:t>Kritische </a:t>
            </a:r>
            <a:r>
              <a:rPr lang="nl-BE" sz="2800" dirty="0" smtClean="0"/>
              <a:t>analyse</a:t>
            </a:r>
            <a:endParaRPr lang="nl-BE" sz="2800" dirty="0" smtClean="0"/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dirty="0" smtClean="0"/>
              <a:t>Uitbreidingen</a:t>
            </a:r>
          </a:p>
          <a:p>
            <a:pPr lvl="1"/>
            <a:r>
              <a:rPr lang="nl-BE" b="1" dirty="0" smtClean="0"/>
              <a:t>Positiebepaling</a:t>
            </a:r>
          </a:p>
          <a:p>
            <a:pPr lvl="1"/>
            <a:r>
              <a:rPr lang="nl-BE" dirty="0" smtClean="0"/>
              <a:t>Doelbepaling</a:t>
            </a:r>
          </a:p>
          <a:p>
            <a:r>
              <a:rPr lang="nl-BE" sz="2800" dirty="0" smtClean="0"/>
              <a:t>Kritische analyse</a:t>
            </a:r>
          </a:p>
          <a:p>
            <a:pPr marL="0" indent="0">
              <a:buNone/>
            </a:pPr>
            <a:endParaRPr lang="nl-BE" sz="2800" dirty="0" smtClean="0"/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b="1" dirty="0" smtClean="0"/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</a:t>
            </a:r>
            <a:r>
              <a:rPr lang="nl-BE" sz="2800" dirty="0" smtClean="0"/>
              <a:t>analyse</a:t>
            </a:r>
            <a:endParaRPr lang="nl-BE" sz="2800" dirty="0" smtClean="0"/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Uitbreidingen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540000" y="2895600"/>
            <a:ext cx="215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>
                <a:solidFill>
                  <a:schemeClr val="accent6"/>
                </a:solidFill>
                <a:latin typeface="Calibri"/>
                <a:cs typeface="Calibri"/>
              </a:rPr>
              <a:t>ROAMING</a:t>
            </a:r>
            <a:endParaRPr lang="nl-NL" sz="3600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6248400" y="2895600"/>
            <a:ext cx="234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>
                <a:solidFill>
                  <a:srgbClr val="2D2D8A"/>
                </a:solidFill>
                <a:latin typeface="Calibri"/>
                <a:cs typeface="Calibri"/>
              </a:rPr>
              <a:t>TRAVELING</a:t>
            </a:r>
            <a:endParaRPr lang="nl-NL" sz="3600" b="1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2540641" y="1696015"/>
            <a:ext cx="353782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Positiebepaling</a:t>
            </a:r>
          </a:p>
          <a:p>
            <a:pPr algn="ctr"/>
            <a:r>
              <a:rPr lang="nl-NL" sz="2800" dirty="0" err="1" smtClean="0">
                <a:solidFill>
                  <a:srgbClr val="2D2D8A"/>
                </a:solidFill>
                <a:latin typeface="Calibri"/>
                <a:cs typeface="Calibri"/>
              </a:rPr>
              <a:t>Afbeeldingsherkenning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sp>
        <p:nvSpPr>
          <p:cNvPr id="50" name="Pijl links en rechts 49"/>
          <p:cNvSpPr/>
          <p:nvPr/>
        </p:nvSpPr>
        <p:spPr>
          <a:xfrm>
            <a:off x="3301252" y="3084731"/>
            <a:ext cx="2016600" cy="457200"/>
          </a:xfrm>
          <a:prstGeom prst="left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Tekstvak 50"/>
          <p:cNvSpPr txBox="1"/>
          <p:nvPr/>
        </p:nvSpPr>
        <p:spPr>
          <a:xfrm>
            <a:off x="6273731" y="3581400"/>
            <a:ext cx="21082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Doelbepaling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Positiebepaling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8" name="Afbeelding 7" descr="ka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00" y="1916115"/>
            <a:ext cx="3581400" cy="2682240"/>
          </a:xfrm>
          <a:prstGeom prst="rect">
            <a:avLst/>
          </a:prstGeom>
        </p:spPr>
      </p:pic>
      <p:pic>
        <p:nvPicPr>
          <p:cNvPr id="9" name="Afbeelding 8" descr="Schermafbeelding 2015-05-03 om 00.56.01.png"/>
          <p:cNvPicPr>
            <a:picLocks noChangeAspect="1"/>
          </p:cNvPicPr>
          <p:nvPr/>
        </p:nvPicPr>
        <p:blipFill>
          <a:blip r:embed="rId4" cstate="print"/>
          <a:srcRect l="35185" t="34358" r="44007" b="40300"/>
          <a:stretch>
            <a:fillRect/>
          </a:stretch>
        </p:blipFill>
        <p:spPr>
          <a:xfrm>
            <a:off x="4876800" y="1916115"/>
            <a:ext cx="3538411" cy="2693355"/>
          </a:xfrm>
          <a:prstGeom prst="rect">
            <a:avLst/>
          </a:prstGeom>
        </p:spPr>
      </p:pic>
      <p:pic>
        <p:nvPicPr>
          <p:cNvPr id="10" name="Afbeelding 9" descr="robo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3266976" y="3800376"/>
            <a:ext cx="733916" cy="656932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3767934" y="5029200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rgbClr val="2D2D8A"/>
                </a:solidFill>
                <a:latin typeface="Calibri"/>
                <a:cs typeface="Calibri"/>
              </a:rPr>
              <a:t>pattern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 = {}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Positiebepaling</a:t>
            </a:r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32</a:t>
            </a:fld>
            <a:endParaRPr lang="nl-BE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65703" y="3818411"/>
            <a:ext cx="0" cy="191484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47" y="3818411"/>
            <a:ext cx="1362265" cy="1219370"/>
          </a:xfrm>
          <a:prstGeom prst="rect">
            <a:avLst/>
          </a:prstGeom>
        </p:spPr>
      </p:pic>
      <p:pic>
        <p:nvPicPr>
          <p:cNvPr id="9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15" y="3930266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47" y="3827539"/>
            <a:ext cx="523948" cy="5811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555776" y="5010485"/>
            <a:ext cx="0" cy="72277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7"/>
          <p:cNvCxnSpPr/>
          <p:nvPr/>
        </p:nvCxnSpPr>
        <p:spPr>
          <a:xfrm>
            <a:off x="4788024" y="4509120"/>
            <a:ext cx="107767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/>
          <p:cNvCxnSpPr/>
          <p:nvPr/>
        </p:nvCxnSpPr>
        <p:spPr>
          <a:xfrm>
            <a:off x="1043608" y="4509120"/>
            <a:ext cx="262736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4716016" y="3068960"/>
            <a:ext cx="1077679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41" y="2540300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5865703" y="2420888"/>
            <a:ext cx="0" cy="191484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http://www.clker.com/cliparts/r/X/3/h/R/6/camera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3275"/>
            <a:ext cx="556533" cy="3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7"/>
          <p:cNvCxnSpPr/>
          <p:nvPr/>
        </p:nvCxnSpPr>
        <p:spPr>
          <a:xfrm>
            <a:off x="2555776" y="3068960"/>
            <a:ext cx="1080224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12126" y="2450259"/>
            <a:ext cx="0" cy="13681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2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-0.0033 -0.1981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990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00087 -0.1909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Positiebepaling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8" name="Afbeelding 7" descr="ka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00" y="1916115"/>
            <a:ext cx="3581400" cy="2682240"/>
          </a:xfrm>
          <a:prstGeom prst="rect">
            <a:avLst/>
          </a:prstGeom>
        </p:spPr>
      </p:pic>
      <p:pic>
        <p:nvPicPr>
          <p:cNvPr id="9" name="Afbeelding 8" descr="Schermafbeelding 2015-05-03 om 00.56.01.png"/>
          <p:cNvPicPr>
            <a:picLocks noChangeAspect="1"/>
          </p:cNvPicPr>
          <p:nvPr/>
        </p:nvPicPr>
        <p:blipFill>
          <a:blip r:embed="rId4" cstate="print"/>
          <a:srcRect l="35185" t="34358" r="44007" b="40300"/>
          <a:stretch>
            <a:fillRect/>
          </a:stretch>
        </p:blipFill>
        <p:spPr>
          <a:xfrm>
            <a:off x="4876800" y="1916115"/>
            <a:ext cx="3538411" cy="2693355"/>
          </a:xfrm>
          <a:prstGeom prst="rect">
            <a:avLst/>
          </a:prstGeom>
        </p:spPr>
      </p:pic>
      <p:pic>
        <p:nvPicPr>
          <p:cNvPr id="10" name="Afbeelding 9" descr="robot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8" b="92188" l="3497" r="94406">
                        <a14:foregroundMark x1="94406" y1="30469" x2="94406" y2="30469"/>
                        <a14:foregroundMark x1="88811" y1="36719" x2="88811" y2="36719"/>
                        <a14:foregroundMark x1="90210" y1="22656" x2="90210" y2="22656"/>
                        <a14:foregroundMark x1="75524" y1="4688" x2="75524" y2="4688"/>
                        <a14:foregroundMark x1="50350" y1="82031" x2="50350" y2="82031"/>
                        <a14:foregroundMark x1="51049" y1="84375" x2="51049" y2="84375"/>
                        <a14:foregroundMark x1="48951" y1="83594" x2="48951" y2="83594"/>
                        <a14:foregroundMark x1="48252" y1="85156" x2="48252" y2="85156"/>
                        <a14:foregroundMark x1="3497" y1="34375" x2="3497" y2="34375"/>
                        <a14:foregroundMark x1="5594" y1="28125" x2="5594" y2="28125"/>
                        <a14:foregroundMark x1="6993" y1="20313" x2="6993" y2="20313"/>
                        <a14:foregroundMark x1="50350" y1="92188" x2="50350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399908" y="3800376"/>
            <a:ext cx="733916" cy="656932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3767934" y="5029200"/>
            <a:ext cx="26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rgbClr val="2D2D8A"/>
                </a:solidFill>
                <a:latin typeface="Calibri"/>
                <a:cs typeface="Calibri"/>
              </a:rPr>
              <a:t>pattern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 = {</a:t>
            </a:r>
            <a:r>
              <a:rPr lang="nl-NL" sz="2800" dirty="0" smtClean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(F,2E)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}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Positiebepaling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8" name="Afbeelding 7" descr="ka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00" y="1916115"/>
            <a:ext cx="3581400" cy="2682240"/>
          </a:xfrm>
          <a:prstGeom prst="rect">
            <a:avLst/>
          </a:prstGeom>
        </p:spPr>
      </p:pic>
      <p:pic>
        <p:nvPicPr>
          <p:cNvPr id="9" name="Afbeelding 8" descr="Schermafbeelding 2015-05-03 om 00.56.01.png"/>
          <p:cNvPicPr>
            <a:picLocks noChangeAspect="1"/>
          </p:cNvPicPr>
          <p:nvPr/>
        </p:nvPicPr>
        <p:blipFill>
          <a:blip r:embed="rId4" cstate="print"/>
          <a:srcRect l="35185" t="34358" r="44007" b="40300"/>
          <a:stretch>
            <a:fillRect/>
          </a:stretch>
        </p:blipFill>
        <p:spPr>
          <a:xfrm>
            <a:off x="4876800" y="1916115"/>
            <a:ext cx="3538411" cy="2693355"/>
          </a:xfrm>
          <a:prstGeom prst="rect">
            <a:avLst/>
          </a:prstGeom>
        </p:spPr>
      </p:pic>
      <p:pic>
        <p:nvPicPr>
          <p:cNvPr id="10" name="Afbeelding 9" descr="robo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9908" y="2971800"/>
            <a:ext cx="733916" cy="656932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3767934" y="502920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rgbClr val="2D2D8A"/>
                </a:solidFill>
                <a:latin typeface="Calibri"/>
                <a:cs typeface="Calibri"/>
              </a:rPr>
              <a:t>pattern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 = {</a:t>
            </a:r>
            <a:r>
              <a:rPr lang="nl-NL" sz="2800" dirty="0" smtClean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(F,2E)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, (F,3E)}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5009360" y="3112084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6025275" y="3112084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6025275" y="2852936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/>
          <p:cNvSpPr/>
          <p:nvPr/>
        </p:nvSpPr>
        <p:spPr>
          <a:xfrm>
            <a:off x="5652120" y="3324967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/>
        </p:nvSpPr>
        <p:spPr>
          <a:xfrm>
            <a:off x="3767934" y="5029200"/>
            <a:ext cx="26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rgbClr val="2D2D8A"/>
                </a:solidFill>
                <a:latin typeface="Calibri"/>
                <a:cs typeface="Calibri"/>
              </a:rPr>
              <a:t>pattern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 = {</a:t>
            </a:r>
            <a:r>
              <a:rPr lang="nl-NL" sz="2800" dirty="0" smtClean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(F,2E)</a:t>
            </a:r>
            <a:r>
              <a:rPr lang="nl-NL" sz="2800" dirty="0" smtClean="0">
                <a:solidFill>
                  <a:srgbClr val="2D2D8A"/>
                </a:solidFill>
                <a:latin typeface="Calibri"/>
                <a:cs typeface="Calibri"/>
              </a:rPr>
              <a:t>}</a:t>
            </a:r>
            <a:endParaRPr lang="nl-NL" sz="2800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Positiebepaling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8" name="Afbeelding 7" descr="ka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00" y="1916115"/>
            <a:ext cx="3581400" cy="2682240"/>
          </a:xfrm>
          <a:prstGeom prst="rect">
            <a:avLst/>
          </a:prstGeom>
        </p:spPr>
      </p:pic>
      <p:pic>
        <p:nvPicPr>
          <p:cNvPr id="9" name="Afbeelding 8" descr="Schermafbeelding 2015-05-03 om 00.56.01.png"/>
          <p:cNvPicPr>
            <a:picLocks noChangeAspect="1"/>
          </p:cNvPicPr>
          <p:nvPr/>
        </p:nvPicPr>
        <p:blipFill>
          <a:blip r:embed="rId4" cstate="print"/>
          <a:srcRect l="35185" t="34358" r="44007" b="40300"/>
          <a:stretch>
            <a:fillRect/>
          </a:stretch>
        </p:blipFill>
        <p:spPr>
          <a:xfrm>
            <a:off x="4876800" y="1916115"/>
            <a:ext cx="3538411" cy="2693355"/>
          </a:xfrm>
          <a:prstGeom prst="rect">
            <a:avLst/>
          </a:prstGeom>
        </p:spPr>
      </p:pic>
      <p:pic>
        <p:nvPicPr>
          <p:cNvPr id="10" name="Afbeelding 9" descr="robo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1524740" y="2928769"/>
            <a:ext cx="733916" cy="656932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>
          <a:xfrm>
            <a:off x="5009360" y="3112084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6025275" y="3112084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6025275" y="2852936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/>
          <p:cNvSpPr/>
          <p:nvPr/>
        </p:nvSpPr>
        <p:spPr>
          <a:xfrm>
            <a:off x="5652120" y="3324967"/>
            <a:ext cx="256433" cy="256433"/>
          </a:xfrm>
          <a:prstGeom prst="rect">
            <a:avLst/>
          </a:prstGeom>
          <a:noFill/>
          <a:ln>
            <a:solidFill>
              <a:srgbClr val="336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kstvak 11"/>
          <p:cNvSpPr txBox="1"/>
          <p:nvPr/>
        </p:nvSpPr>
        <p:spPr>
          <a:xfrm>
            <a:off x="3767934" y="5029200"/>
            <a:ext cx="4611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chemeClr val="accent6"/>
                </a:solidFill>
                <a:latin typeface="Calibri"/>
                <a:cs typeface="Calibri"/>
              </a:rPr>
              <a:t>pattern</a:t>
            </a:r>
            <a:r>
              <a:rPr lang="nl-NL" sz="2800" dirty="0" smtClean="0">
                <a:solidFill>
                  <a:schemeClr val="accent6"/>
                </a:solidFill>
                <a:latin typeface="Calibri"/>
                <a:cs typeface="Calibri"/>
              </a:rPr>
              <a:t> = {</a:t>
            </a:r>
            <a:r>
              <a:rPr lang="nl-NL" sz="2800" dirty="0" smtClean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(F,2E)</a:t>
            </a:r>
            <a:r>
              <a:rPr lang="nl-NL" sz="2800" dirty="0" smtClean="0">
                <a:solidFill>
                  <a:schemeClr val="accent6"/>
                </a:solidFill>
                <a:latin typeface="Calibri"/>
                <a:cs typeface="Calibri"/>
              </a:rPr>
              <a:t>, (F,3E), (R,1S)}</a:t>
            </a:r>
            <a:endParaRPr lang="nl-NL" sz="2800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20" name="Rechthoek 16"/>
          <p:cNvSpPr/>
          <p:nvPr/>
        </p:nvSpPr>
        <p:spPr>
          <a:xfrm>
            <a:off x="5652120" y="3109369"/>
            <a:ext cx="256433" cy="46364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44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dirty="0" smtClean="0"/>
              <a:t>Uitbreidingen</a:t>
            </a:r>
          </a:p>
          <a:p>
            <a:pPr lvl="1"/>
            <a:r>
              <a:rPr lang="nl-BE" dirty="0" smtClean="0">
                <a:solidFill>
                  <a:srgbClr val="D9D9D9"/>
                </a:solidFill>
              </a:rPr>
              <a:t>Positiebepaling</a:t>
            </a:r>
          </a:p>
          <a:p>
            <a:pPr lvl="1"/>
            <a:r>
              <a:rPr lang="nl-BE" b="1" dirty="0" smtClean="0"/>
              <a:t>Doelbepaling</a:t>
            </a:r>
          </a:p>
          <a:p>
            <a:r>
              <a:rPr lang="nl-BE" sz="2800" dirty="0" smtClean="0"/>
              <a:t>Kritische analyse</a:t>
            </a:r>
          </a:p>
          <a:p>
            <a:r>
              <a:rPr lang="nl-BE" sz="2800" dirty="0" smtClean="0"/>
              <a:t>Aanpassingen en uitbreidingen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Doelbepaling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540000" y="1676400"/>
            <a:ext cx="780758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200" b="1" dirty="0" err="1" smtClean="0">
                <a:solidFill>
                  <a:schemeClr val="accent6"/>
                </a:solidFill>
                <a:latin typeface="Calibri"/>
                <a:cs typeface="Calibri"/>
              </a:rPr>
              <a:t>if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nl-NL" sz="2200" dirty="0" err="1" smtClean="0">
                <a:solidFill>
                  <a:schemeClr val="accent6"/>
                </a:solidFill>
                <a:latin typeface="Calibri"/>
                <a:cs typeface="Calibri"/>
              </a:rPr>
              <a:t>length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(</a:t>
            </a:r>
            <a:r>
              <a:rPr lang="nl-NL" sz="2200" dirty="0" err="1" smtClean="0">
                <a:solidFill>
                  <a:schemeClr val="accent6"/>
                </a:solidFill>
                <a:latin typeface="Calibri"/>
                <a:cs typeface="Calibri"/>
              </a:rPr>
              <a:t>unknownImagePositions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) = 0 </a:t>
            </a:r>
            <a:r>
              <a:rPr lang="nl-NL" sz="2200" dirty="0" err="1" smtClean="0">
                <a:solidFill>
                  <a:schemeClr val="accent6"/>
                </a:solidFill>
                <a:latin typeface="Calibri"/>
                <a:cs typeface="Calibri"/>
              </a:rPr>
              <a:t>or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 1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	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</a:rPr>
              <a:t>return</a:t>
            </a:r>
          </a:p>
          <a:p>
            <a:r>
              <a:rPr lang="nl-NL" sz="2200" b="1" dirty="0" err="1" smtClean="0">
                <a:solidFill>
                  <a:schemeClr val="accent6"/>
                </a:solidFill>
                <a:latin typeface="Calibri"/>
                <a:cs typeface="Calibri"/>
              </a:rPr>
              <a:t>else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: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	</a:t>
            </a:r>
            <a:r>
              <a:rPr lang="nl-NL" sz="2200" i="1" dirty="0" err="1" smtClean="0">
                <a:solidFill>
                  <a:schemeClr val="accent6"/>
                </a:solidFill>
                <a:latin typeface="Calibri"/>
                <a:cs typeface="Calibri"/>
              </a:rPr>
              <a:t>paths</a:t>
            </a:r>
            <a:r>
              <a:rPr lang="nl-NL" sz="2200" i="1" dirty="0" smtClean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 kortste paden naar elke onbekende afbeelding en 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	gesorteerd volgens toenemende padlengte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</a:t>
            </a:r>
            <a:r>
              <a:rPr lang="nl-NL" sz="2200" b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for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nl-NL" sz="2200" i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path</a:t>
            </a:r>
            <a:r>
              <a:rPr lang="nl-NL" sz="2200" i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in </a:t>
            </a:r>
            <a:r>
              <a:rPr lang="nl-NL" sz="2200" i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paths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: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	</a:t>
            </a:r>
            <a:r>
              <a:rPr lang="nl-NL" sz="2200" b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for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nl-NL" sz="2200" i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team 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in </a:t>
            </a:r>
            <a:r>
              <a:rPr lang="nl-NL" sz="2200" i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teams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: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		</a:t>
            </a:r>
            <a:r>
              <a:rPr lang="nl-NL" sz="2200" b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if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team korter bij onbekende afbeelding: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			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break</a:t>
            </a: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	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return </a:t>
            </a:r>
            <a:r>
              <a:rPr lang="nl-NL" sz="2200" i="1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path</a:t>
            </a:r>
            <a:endParaRPr lang="nl-NL" sz="2200" i="1" dirty="0" smtClean="0">
              <a:solidFill>
                <a:schemeClr val="accent6"/>
              </a:solidFill>
              <a:latin typeface="Calibri"/>
              <a:cs typeface="Calibri"/>
              <a:sym typeface="Wingdings"/>
            </a:endParaRPr>
          </a:p>
          <a:p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	</a:t>
            </a:r>
            <a:r>
              <a:rPr lang="nl-NL" sz="2200" b="1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return </a:t>
            </a:r>
            <a:r>
              <a:rPr lang="nl-NL" sz="2200" dirty="0" err="1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paths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  <a:sym typeface="Wingdings"/>
              </a:rPr>
              <a:t>[0] </a:t>
            </a:r>
            <a:r>
              <a:rPr lang="nl-NL" sz="2200" dirty="0" smtClean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</a:p>
          <a:p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Uitbreidingen</a:t>
            </a:r>
          </a:p>
          <a:p>
            <a:r>
              <a:rPr lang="nl-BE" sz="2800" b="1" dirty="0" smtClean="0"/>
              <a:t>Kritische analyse</a:t>
            </a:r>
          </a:p>
          <a:p>
            <a:r>
              <a:rPr lang="nl-BE" sz="2800" dirty="0" smtClean="0"/>
              <a:t>Aanpassingen en uitbreidingen</a:t>
            </a:r>
          </a:p>
          <a:p>
            <a:endParaRPr lang="nl-BE" sz="2800" b="1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Kritische analyse</a:t>
            </a:r>
            <a:endParaRPr lang="nl-BE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316894"/>
              </p:ext>
            </p:extLst>
          </p:nvPr>
        </p:nvGraphicFramePr>
        <p:xfrm>
          <a:off x="539750" y="1349375"/>
          <a:ext cx="83343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7188"/>
                <a:gridCol w="41671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+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smtClean="0">
                          <a:latin typeface="Calibri"/>
                          <a:cs typeface="Calibri"/>
                        </a:rPr>
                        <a:t>−</a:t>
                      </a:r>
                      <a:endParaRPr lang="nl-NL" sz="24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B02B3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brainstorming</a:t>
                      </a: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positie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bepaling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30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a</a:t>
                      </a: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fbeeldingsherkenning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stabiel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rijden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dirty="0" smtClean="0">
                          <a:latin typeface="Calibri"/>
                          <a:cs typeface="Calibri"/>
                        </a:rPr>
                        <a:t> herkende</a:t>
                      </a: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afbeeldingen negeren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  <a:p>
                      <a:pPr>
                        <a:spcAft>
                          <a:spcPts val="1200"/>
                        </a:spcAft>
                        <a:buFontTx/>
                        <a:buChar char="-"/>
                      </a:pPr>
                      <a:r>
                        <a:rPr lang="nl-NL" sz="2400" baseline="0" dirty="0" smtClean="0">
                          <a:latin typeface="Calibri"/>
                          <a:cs typeface="Calibri"/>
                        </a:rPr>
                        <a:t> camerabeweging</a:t>
                      </a:r>
                      <a:endParaRPr lang="nl-NL" sz="2400" dirty="0" smtClean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FF9AA6"/>
                    </a:solidFill>
                  </a:tcPr>
                </a:tc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4ED2-8C05-5A40-A51F-49BABCFAA532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77313" y="58494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>
              <a:latin typeface="Calibri"/>
            </a:endParaRPr>
          </a:p>
        </p:txBody>
      </p:sp>
      <p:pic>
        <p:nvPicPr>
          <p:cNvPr id="9" name="Picture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4" r="-20464"/>
          <a:stretch>
            <a:fillRect/>
          </a:stretch>
        </p:blipFill>
        <p:spPr>
          <a:xfrm>
            <a:off x="405000" y="1215000"/>
            <a:ext cx="8334000" cy="44280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267200"/>
            <a:ext cx="1362265" cy="1219370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381022"/>
            <a:ext cx="523948" cy="58110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6778883" y="1371600"/>
            <a:ext cx="612517" cy="1200329"/>
          </a:xfrm>
          <a:prstGeom prst="rect">
            <a:avLst/>
          </a:prstGeom>
          <a:noFill/>
          <a:effectLst>
            <a:outerShdw blurRad="50800" dist="38100" dir="2700000">
              <a:schemeClr val="tx1">
                <a:alpha val="43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nl-NL" sz="7200" dirty="0" smtClean="0">
                <a:solidFill>
                  <a:schemeClr val="bg1"/>
                </a:solidFill>
                <a:latin typeface="Calibri"/>
                <a:cs typeface="Calibri"/>
              </a:rPr>
              <a:t>?</a:t>
            </a:r>
            <a:endParaRPr lang="nl-NL" sz="7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</p:spPr>
        <p:txBody>
          <a:bodyPr/>
          <a:lstStyle/>
          <a:p>
            <a:r>
              <a:rPr lang="nl-BE" dirty="0" smtClean="0"/>
              <a:t>Probleemstelling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Kritische analyse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snelheid optimaliseren</a:t>
            </a:r>
          </a:p>
          <a:p>
            <a:pPr lvl="1"/>
            <a:r>
              <a:rPr lang="nl-BE" dirty="0" smtClean="0"/>
              <a:t>wachttijden verkorten</a:t>
            </a:r>
          </a:p>
          <a:p>
            <a:pPr lvl="1"/>
            <a:r>
              <a:rPr lang="nl-BE" dirty="0" smtClean="0"/>
              <a:t>beslissingen voorspellen</a:t>
            </a:r>
          </a:p>
          <a:p>
            <a:pPr lvl="1"/>
            <a:r>
              <a:rPr lang="nl-BE" dirty="0" smtClean="0"/>
              <a:t>Rijden zonder te stoppen om bij te sturen.</a:t>
            </a:r>
          </a:p>
          <a:p>
            <a:r>
              <a:rPr lang="nl-BE" sz="2800" dirty="0" smtClean="0"/>
              <a:t>communicatie</a:t>
            </a:r>
            <a:endParaRPr lang="nl-BE" dirty="0" smtClean="0"/>
          </a:p>
          <a:p>
            <a:pPr lvl="1"/>
            <a:r>
              <a:rPr lang="nl-BE" i="1" dirty="0" smtClean="0"/>
              <a:t>stream </a:t>
            </a:r>
            <a:r>
              <a:rPr lang="nl-BE" dirty="0" smtClean="0"/>
              <a:t>i.p.v. af en toe een camerabeeld</a:t>
            </a:r>
          </a:p>
          <a:p>
            <a:r>
              <a:rPr lang="nl-BE" sz="2800" dirty="0" smtClean="0"/>
              <a:t>GUI</a:t>
            </a:r>
          </a:p>
          <a:p>
            <a:pPr lvl="1"/>
            <a:r>
              <a:rPr lang="nl-BE" dirty="0" smtClean="0"/>
              <a:t>GUI </a:t>
            </a:r>
            <a:r>
              <a:rPr lang="nl-BE" dirty="0" smtClean="0"/>
              <a:t>op mobiele apparaten</a:t>
            </a:r>
          </a:p>
          <a:p>
            <a:endParaRPr lang="nl-BE" dirty="0" smtClean="0"/>
          </a:p>
          <a:p>
            <a:pPr lvl="1"/>
            <a:endParaRPr lang="nl-BE" sz="2800" dirty="0" smtClean="0"/>
          </a:p>
        </p:txBody>
      </p:sp>
    </p:spTree>
    <p:extLst>
      <p:ext uri="{BB962C8B-B14F-4D97-AF65-F5344CB8AC3E}">
        <p14:creationId xmlns:p14="http://schemas.microsoft.com/office/powerpoint/2010/main" val="208543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Uitbreidingen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Kritische analyse</a:t>
            </a:r>
          </a:p>
          <a:p>
            <a:endParaRPr lang="nl-BE" sz="2800" b="1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052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 descr="question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44086" r="-4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08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analyse: “P&amp;O,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37" y="1455737"/>
            <a:ext cx="6350000" cy="4216400"/>
          </a:xfrm>
        </p:spPr>
      </p:pic>
    </p:spTree>
    <p:extLst>
      <p:ext uri="{BB962C8B-B14F-4D97-AF65-F5344CB8AC3E}">
        <p14:creationId xmlns:p14="http://schemas.microsoft.com/office/powerpoint/2010/main" val="10152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analyse: “P&amp;O,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232778"/>
              </p:ext>
            </p:extLst>
          </p:nvPr>
        </p:nvGraphicFramePr>
        <p:xfrm>
          <a:off x="539750" y="1349375"/>
          <a:ext cx="8334375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45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analyse: “P&amp;O,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890072"/>
              </p:ext>
            </p:extLst>
          </p:nvPr>
        </p:nvGraphicFramePr>
        <p:xfrm>
          <a:off x="539750" y="1349375"/>
          <a:ext cx="8334375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40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analyse: “P&amp;O,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46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2622378"/>
              </p:ext>
            </p:extLst>
          </p:nvPr>
        </p:nvGraphicFramePr>
        <p:xfrm>
          <a:off x="539750" y="1349375"/>
          <a:ext cx="8334375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156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Kritische analyse: “P&amp;O, daar kruipt veel tijd in…”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2DEA-5061-7949-95AC-865A518F0739}" type="datetime1">
              <a:rPr lang="nl-NL" smtClean="0"/>
              <a:pPr/>
              <a:t>18-5-2015</a:t>
            </a:fld>
            <a:endParaRPr lang="nl-B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891221"/>
              </p:ext>
            </p:extLst>
          </p:nvPr>
        </p:nvGraphicFramePr>
        <p:xfrm>
          <a:off x="539750" y="1349375"/>
          <a:ext cx="8334375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8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Verbeteringen</a:t>
            </a:r>
          </a:p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Uitbreidingen</a:t>
            </a:r>
          </a:p>
          <a:p>
            <a:r>
              <a:rPr lang="nl-BE" sz="2800" dirty="0" smtClean="0">
                <a:solidFill>
                  <a:srgbClr val="D9D9D9"/>
                </a:solidFill>
              </a:rPr>
              <a:t>Kritische analyse</a:t>
            </a:r>
          </a:p>
          <a:p>
            <a:endParaRPr lang="nl-BE" sz="2800" b="1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next?</a:t>
            </a:r>
            <a:endParaRPr lang="nl-B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FE06-D431-394D-BEFB-A43C0DA16085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2052" name="Picture 4" descr="http://media.giphy.com/media/s0go9ywxjJg4w/giphy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7" y="222567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emmainmedschool.files.wordpress.com/2014/12/baby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7" y="1772816"/>
            <a:ext cx="4762500" cy="34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4ED2-8C05-5A40-A51F-49BABCFAA532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77313" y="58494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>
              <a:latin typeface="Calibri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</p:spPr>
        <p:txBody>
          <a:bodyPr/>
          <a:lstStyle/>
          <a:p>
            <a:r>
              <a:rPr lang="nl-BE" dirty="0" smtClean="0"/>
              <a:t>Probleemstelling</a:t>
            </a:r>
            <a:endParaRPr lang="nl-BE" dirty="0"/>
          </a:p>
        </p:txBody>
      </p:sp>
      <p:pic>
        <p:nvPicPr>
          <p:cNvPr id="46" name="Afbeelding 45" descr="rob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0962" y="2061155"/>
            <a:ext cx="1362075" cy="1219200"/>
          </a:xfrm>
          <a:prstGeom prst="rect">
            <a:avLst/>
          </a:prstGeom>
        </p:spPr>
      </p:pic>
      <p:pic>
        <p:nvPicPr>
          <p:cNvPr id="47" name="Afbeelding 46" descr="platfor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0062" y="2137062"/>
            <a:ext cx="523875" cy="581025"/>
          </a:xfrm>
          <a:prstGeom prst="rect">
            <a:avLst/>
          </a:prstGeom>
        </p:spPr>
      </p:pic>
      <p:pic>
        <p:nvPicPr>
          <p:cNvPr id="48" name="Afbeelding 47" descr="apple-macbook-pro-15.4-x22-intel-core-i7-2ghz-quad-8gb-laptop-mc721b-a-refurbished-[2]-259-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7181" y="40530"/>
            <a:ext cx="2346283" cy="1441092"/>
          </a:xfrm>
          <a:prstGeom prst="rect">
            <a:avLst/>
          </a:prstGeom>
        </p:spPr>
      </p:pic>
      <p:pic>
        <p:nvPicPr>
          <p:cNvPr id="49" name="Afbeelding 48" descr="GUI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2192" y="4458599"/>
            <a:ext cx="2415642" cy="13908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2" name="Rechte verbindingslijn 51"/>
          <p:cNvCxnSpPr/>
          <p:nvPr/>
        </p:nvCxnSpPr>
        <p:spPr>
          <a:xfrm rot="10800000" flipV="1">
            <a:off x="5189677" y="914401"/>
            <a:ext cx="1486372" cy="1166332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dash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/>
          <p:cNvCxnSpPr/>
          <p:nvPr/>
        </p:nvCxnSpPr>
        <p:spPr>
          <a:xfrm rot="10800000">
            <a:off x="4859826" y="3234720"/>
            <a:ext cx="1977319" cy="963381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kstvak 53"/>
          <p:cNvSpPr txBox="1"/>
          <p:nvPr/>
        </p:nvSpPr>
        <p:spPr>
          <a:xfrm>
            <a:off x="5356043" y="115845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ssh</a:t>
            </a:r>
            <a:endParaRPr lang="nl-NL" dirty="0" smtClean="0">
              <a:solidFill>
                <a:srgbClr val="2D2D8A"/>
              </a:solidFill>
              <a:latin typeface="Calibri"/>
              <a:cs typeface="Calibri"/>
            </a:endParaRPr>
          </a:p>
          <a:p>
            <a:endParaRPr lang="nl-NL" dirty="0">
              <a:latin typeface="Calibri"/>
              <a:cs typeface="Calibri"/>
            </a:endParaRPr>
          </a:p>
        </p:txBody>
      </p:sp>
      <p:sp>
        <p:nvSpPr>
          <p:cNvPr id="57" name="Tekstvak 56"/>
          <p:cNvSpPr txBox="1"/>
          <p:nvPr/>
        </p:nvSpPr>
        <p:spPr>
          <a:xfrm>
            <a:off x="7711706" y="3479400"/>
            <a:ext cx="7320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GUI</a:t>
            </a:r>
            <a:endParaRPr lang="nl-NL" sz="2800" dirty="0">
              <a:latin typeface="Calibri"/>
              <a:cs typeface="Calibri"/>
            </a:endParaRPr>
          </a:p>
        </p:txBody>
      </p:sp>
      <p:sp>
        <p:nvSpPr>
          <p:cNvPr id="58" name="Tekstvak 57"/>
          <p:cNvSpPr txBox="1"/>
          <p:nvPr/>
        </p:nvSpPr>
        <p:spPr>
          <a:xfrm>
            <a:off x="6357071" y="328035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rgbClr val="2D2D8A"/>
                </a:solidFill>
                <a:latin typeface="Calibri"/>
                <a:cs typeface="Calibri"/>
              </a:rPr>
              <a:t>socket</a:t>
            </a:r>
            <a:endParaRPr lang="nl-NL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sp>
        <p:nvSpPr>
          <p:cNvPr id="59" name="Tekstvak 58"/>
          <p:cNvSpPr txBox="1"/>
          <p:nvPr/>
        </p:nvSpPr>
        <p:spPr>
          <a:xfrm>
            <a:off x="4045494" y="1371600"/>
            <a:ext cx="10599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Robot</a:t>
            </a:r>
            <a:endParaRPr lang="nl-NL" sz="2800" dirty="0">
              <a:latin typeface="Calibri"/>
              <a:cs typeface="Calibri"/>
            </a:endParaRPr>
          </a:p>
        </p:txBody>
      </p:sp>
      <p:cxnSp>
        <p:nvCxnSpPr>
          <p:cNvPr id="60" name="Rechte verbindingslijn 59"/>
          <p:cNvCxnSpPr/>
          <p:nvPr/>
        </p:nvCxnSpPr>
        <p:spPr>
          <a:xfrm>
            <a:off x="5050013" y="3087419"/>
            <a:ext cx="1977320" cy="982488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Afbeelding 60" descr="star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5064" y="3479400"/>
            <a:ext cx="1082770" cy="811681"/>
          </a:xfrm>
          <a:prstGeom prst="rect">
            <a:avLst/>
          </a:prstGeom>
        </p:spPr>
      </p:pic>
      <p:sp>
        <p:nvSpPr>
          <p:cNvPr id="63" name="Tekstvak 62"/>
          <p:cNvSpPr txBox="1"/>
          <p:nvPr/>
        </p:nvSpPr>
        <p:spPr>
          <a:xfrm>
            <a:off x="5571107" y="169334"/>
            <a:ext cx="11209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800" dirty="0" smtClean="0">
                <a:latin typeface="Calibri"/>
                <a:cs typeface="Calibri"/>
              </a:rPr>
              <a:t>laptop</a:t>
            </a:r>
            <a:endParaRPr lang="nl-NL" sz="2800" dirty="0">
              <a:latin typeface="Calibri"/>
              <a:cs typeface="Calibri"/>
            </a:endParaRPr>
          </a:p>
        </p:txBody>
      </p:sp>
      <p:pic>
        <p:nvPicPr>
          <p:cNvPr id="68" name="Afbeelding 67" descr="apple-macbook-pro-15.4-x22-intel-core-i7-2ghz-quad-8gb-laptop-mc721b-a-refurbished-[2]-259-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339" y="4198101"/>
            <a:ext cx="2346283" cy="1441092"/>
          </a:xfrm>
          <a:prstGeom prst="rect">
            <a:avLst/>
          </a:prstGeom>
        </p:spPr>
      </p:pic>
      <p:cxnSp>
        <p:nvCxnSpPr>
          <p:cNvPr id="51" name="Rechte verbindingslijn 50"/>
          <p:cNvCxnSpPr/>
          <p:nvPr/>
        </p:nvCxnSpPr>
        <p:spPr>
          <a:xfrm flipV="1">
            <a:off x="6257834" y="5334000"/>
            <a:ext cx="769499" cy="51542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V="1">
            <a:off x="6257834" y="4291081"/>
            <a:ext cx="499347" cy="16751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Afbeelding 73" descr="database servers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600" y="2567203"/>
            <a:ext cx="1538145" cy="1891396"/>
          </a:xfrm>
          <a:prstGeom prst="rect">
            <a:avLst/>
          </a:prstGeom>
        </p:spPr>
      </p:pic>
      <p:cxnSp>
        <p:nvCxnSpPr>
          <p:cNvPr id="75" name="Rechte verbindingslijn 74"/>
          <p:cNvCxnSpPr/>
          <p:nvPr/>
        </p:nvCxnSpPr>
        <p:spPr>
          <a:xfrm rot="10800000" flipV="1">
            <a:off x="1967396" y="2605604"/>
            <a:ext cx="1578604" cy="562267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/>
          <p:cNvCxnSpPr/>
          <p:nvPr/>
        </p:nvCxnSpPr>
        <p:spPr>
          <a:xfrm flipV="1">
            <a:off x="2057399" y="2886738"/>
            <a:ext cx="1784793" cy="592662"/>
          </a:xfrm>
          <a:prstGeom prst="line">
            <a:avLst/>
          </a:prstGeom>
          <a:ln w="12700" cap="flat" cmpd="sng" algn="ctr">
            <a:solidFill>
              <a:srgbClr val="2D2D8A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kstvak 76"/>
          <p:cNvSpPr txBox="1"/>
          <p:nvPr/>
        </p:nvSpPr>
        <p:spPr>
          <a:xfrm>
            <a:off x="2692102" y="3294734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2D2D8A"/>
                </a:solidFill>
                <a:latin typeface="Calibri"/>
                <a:cs typeface="Calibri"/>
              </a:rPr>
              <a:t>http</a:t>
            </a:r>
            <a:endParaRPr lang="nl-NL" dirty="0">
              <a:solidFill>
                <a:srgbClr val="2D2D8A"/>
              </a:solidFill>
              <a:latin typeface="Calibri"/>
              <a:cs typeface="Calibri"/>
            </a:endParaRPr>
          </a:p>
        </p:txBody>
      </p:sp>
      <p:pic>
        <p:nvPicPr>
          <p:cNvPr id="78" name="Afbeelding 77" descr="Schermafbeelding 2015-05-03 om 00.56.01.png"/>
          <p:cNvPicPr>
            <a:picLocks noChangeAspect="1"/>
          </p:cNvPicPr>
          <p:nvPr/>
        </p:nvPicPr>
        <p:blipFill>
          <a:blip r:embed="rId9" cstate="print"/>
          <a:srcRect l="35185" t="34358" r="44007" b="40300"/>
          <a:stretch>
            <a:fillRect/>
          </a:stretch>
        </p:blipFill>
        <p:spPr>
          <a:xfrm>
            <a:off x="152400" y="4495800"/>
            <a:ext cx="1894996" cy="1442426"/>
          </a:xfrm>
          <a:prstGeom prst="rect">
            <a:avLst/>
          </a:prstGeom>
        </p:spPr>
      </p:pic>
      <p:sp>
        <p:nvSpPr>
          <p:cNvPr id="86" name="Tekstvak 85"/>
          <p:cNvSpPr txBox="1"/>
          <p:nvPr/>
        </p:nvSpPr>
        <p:spPr>
          <a:xfrm>
            <a:off x="2385843" y="1464623"/>
            <a:ext cx="612517" cy="1200329"/>
          </a:xfrm>
          <a:prstGeom prst="rect">
            <a:avLst/>
          </a:prstGeom>
          <a:noFill/>
          <a:effectLst>
            <a:outerShdw blurRad="50800" dist="38100" dir="2700000">
              <a:schemeClr val="tx1">
                <a:alpha val="43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nl-NL" sz="7200" dirty="0" smtClean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lang="nl-NL" sz="7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 descr="question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44086" r="-4408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b="1" dirty="0" smtClean="0"/>
              <a:t>Verbeteringen</a:t>
            </a:r>
          </a:p>
          <a:p>
            <a:pPr lvl="1"/>
            <a:r>
              <a:rPr lang="nl-BE" sz="1800" dirty="0" smtClean="0"/>
              <a:t>Bouw</a:t>
            </a:r>
          </a:p>
          <a:p>
            <a:pPr lvl="1"/>
            <a:r>
              <a:rPr lang="nl-BE" sz="1800" dirty="0" smtClean="0"/>
              <a:t>Afstandssensor</a:t>
            </a:r>
          </a:p>
          <a:p>
            <a:pPr lvl="1"/>
            <a:r>
              <a:rPr lang="nl-BE" sz="1800" dirty="0" smtClean="0"/>
              <a:t>Autonoom rijden</a:t>
            </a:r>
          </a:p>
          <a:p>
            <a:pPr lvl="1"/>
            <a:r>
              <a:rPr lang="nl-BE" sz="1800" dirty="0" smtClean="0"/>
              <a:t>Afbeeldingsherkenning</a:t>
            </a:r>
          </a:p>
          <a:p>
            <a:pPr lvl="1"/>
            <a:r>
              <a:rPr lang="nl-BE" sz="1800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nl-BE" sz="2800" dirty="0" smtClean="0">
                <a:solidFill>
                  <a:schemeClr val="bg1">
                    <a:lumMod val="85000"/>
                  </a:schemeClr>
                </a:solidFill>
              </a:rPr>
              <a:t>Probleemstelling</a:t>
            </a:r>
          </a:p>
          <a:p>
            <a:r>
              <a:rPr lang="nl-BE" sz="2800" dirty="0" smtClean="0"/>
              <a:t>Verbeteringen</a:t>
            </a:r>
          </a:p>
          <a:p>
            <a:pPr lvl="1"/>
            <a:r>
              <a:rPr lang="nl-BE" sz="1800" b="1" dirty="0" smtClean="0"/>
              <a:t>Bouw</a:t>
            </a:r>
          </a:p>
          <a:p>
            <a:pPr lvl="1"/>
            <a:r>
              <a:rPr lang="nl-BE" sz="1800" dirty="0" smtClean="0"/>
              <a:t>Afstandssensor</a:t>
            </a:r>
          </a:p>
          <a:p>
            <a:pPr lvl="1"/>
            <a:r>
              <a:rPr lang="nl-BE" sz="1800" dirty="0" smtClean="0"/>
              <a:t>Autonoom rijden</a:t>
            </a:r>
          </a:p>
          <a:p>
            <a:pPr lvl="1"/>
            <a:r>
              <a:rPr lang="nl-BE" sz="1800" dirty="0" smtClean="0"/>
              <a:t>Afbeeldingsherkenning</a:t>
            </a:r>
          </a:p>
          <a:p>
            <a:pPr lvl="1"/>
            <a:r>
              <a:rPr lang="nl-BE" sz="1800" dirty="0" smtClean="0"/>
              <a:t>Communicatie</a:t>
            </a:r>
          </a:p>
          <a:p>
            <a:pPr lvl="1"/>
            <a:r>
              <a:rPr lang="nl-BE" sz="1800" dirty="0" smtClean="0"/>
              <a:t>GUI</a:t>
            </a:r>
          </a:p>
          <a:p>
            <a:r>
              <a:rPr lang="nl-BE" sz="2800" dirty="0" smtClean="0"/>
              <a:t>Uitbreidingen</a:t>
            </a:r>
          </a:p>
          <a:p>
            <a:r>
              <a:rPr lang="nl-BE" sz="2800" dirty="0" smtClean="0"/>
              <a:t>Kritische analyse</a:t>
            </a:r>
          </a:p>
          <a:p>
            <a:endParaRPr lang="nl-BE" sz="2800" dirty="0" smtClean="0"/>
          </a:p>
          <a:p>
            <a:endParaRPr lang="nl-BE" sz="28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P&amp;O: Computerwetenschappen 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DBF2-C998-3C41-B777-29839916EB69}" type="datetime1">
              <a:rPr lang="nl-NL" smtClean="0"/>
              <a:pPr/>
              <a:t>18-5-2015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71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pic>
        <p:nvPicPr>
          <p:cNvPr id="6" name="Afbeelding 5" descr="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824" y="2280745"/>
            <a:ext cx="3530352" cy="3497254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7535903" y="3966865"/>
            <a:ext cx="912780" cy="46166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rijden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3" name="Rechte verbindingslijn met pijl 12"/>
          <p:cNvCxnSpPr>
            <a:stCxn id="20" idx="1"/>
          </p:cNvCxnSpPr>
          <p:nvPr/>
        </p:nvCxnSpPr>
        <p:spPr>
          <a:xfrm rot="10800000" flipV="1">
            <a:off x="5715000" y="4459932"/>
            <a:ext cx="1447800" cy="721667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7551607" y="4491336"/>
            <a:ext cx="1127683" cy="46166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draaien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7162800" y="2514600"/>
            <a:ext cx="1406400" cy="83099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muren volgen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6" name="Rechte verbindingslijn met pijl 15"/>
          <p:cNvCxnSpPr>
            <a:stCxn id="15" idx="1"/>
          </p:cNvCxnSpPr>
          <p:nvPr/>
        </p:nvCxnSpPr>
        <p:spPr>
          <a:xfrm rot="10800000" flipV="1">
            <a:off x="6096000" y="2930098"/>
            <a:ext cx="1066800" cy="651301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Linkeraccolade 19"/>
          <p:cNvSpPr/>
          <p:nvPr/>
        </p:nvSpPr>
        <p:spPr>
          <a:xfrm>
            <a:off x="7162800" y="3966865"/>
            <a:ext cx="304800" cy="986136"/>
          </a:xfrm>
          <a:prstGeom prst="leftBrace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0000" y="4537502"/>
            <a:ext cx="1406400" cy="83099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frontale botsing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V="1">
            <a:off x="1946400" y="4724400"/>
            <a:ext cx="1101600" cy="228602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39552" y="2362200"/>
            <a:ext cx="1406400" cy="83099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foto’s trekken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7" name="Rechte verbindingslijn met pijl 26"/>
          <p:cNvCxnSpPr>
            <a:stCxn id="26" idx="3"/>
          </p:cNvCxnSpPr>
          <p:nvPr/>
        </p:nvCxnSpPr>
        <p:spPr>
          <a:xfrm>
            <a:off x="1945952" y="2777699"/>
            <a:ext cx="1330648" cy="152400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</p:spPr>
        <p:txBody>
          <a:bodyPr/>
          <a:lstStyle/>
          <a:p>
            <a:pPr>
              <a:buNone/>
            </a:pPr>
            <a:r>
              <a:rPr lang="nl-BE" sz="2800" dirty="0" smtClean="0"/>
              <a:t>1</a:t>
            </a:r>
            <a:r>
              <a:rPr lang="nl-BE" sz="2800" baseline="30000" dirty="0" smtClean="0"/>
              <a:t>ste</a:t>
            </a:r>
            <a:r>
              <a:rPr lang="nl-BE" sz="2800" dirty="0" smtClean="0"/>
              <a:t> semester</a:t>
            </a:r>
            <a:endParaRPr lang="nl-B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Bouw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026" name="Picture 2" descr="https://fbcdn-sphotos-b-a.akamaihd.net/hphotos-ak-xft1/v/t1.0-9/11014920_10206827415233127_3654475429170696631_n.jpg?oh=e6eab79692b821a97ea1fffb4da87ab2&amp;oe=55D88003&amp;__gda__=1439766257_17c50e1d07b8b47946014b84a95499f5"/>
          <p:cNvPicPr>
            <a:picLocks noChangeAspect="1" noChangeArrowheads="1"/>
          </p:cNvPicPr>
          <p:nvPr/>
        </p:nvPicPr>
        <p:blipFill rotWithShape="1">
          <a:blip r:embed="rId3" cstate="print">
            <a:lum contras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16919"/>
          <a:stretch/>
        </p:blipFill>
        <p:spPr bwMode="auto">
          <a:xfrm flipH="1">
            <a:off x="2846071" y="2762250"/>
            <a:ext cx="3526129" cy="301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P&amp;O Computerwetenschappen </a:t>
            </a:r>
            <a:endParaRPr lang="nl-BE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AAF-EBC6-E64D-B257-C4FDAD3917DD}" type="datetime1">
              <a:rPr lang="nl-NL" smtClean="0"/>
              <a:pPr/>
              <a:t>18-5-2015</a:t>
            </a:fld>
            <a:endParaRPr lang="nl-BE" dirty="0"/>
          </a:p>
        </p:txBody>
      </p:sp>
      <p:sp>
        <p:nvSpPr>
          <p:cNvPr id="11" name="Tekstvak 10"/>
          <p:cNvSpPr txBox="1"/>
          <p:nvPr/>
        </p:nvSpPr>
        <p:spPr>
          <a:xfrm>
            <a:off x="7535903" y="3966865"/>
            <a:ext cx="912780" cy="46166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rijden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3" name="Rechte verbindingslijn met pijl 12"/>
          <p:cNvCxnSpPr>
            <a:stCxn id="20" idx="1"/>
          </p:cNvCxnSpPr>
          <p:nvPr/>
        </p:nvCxnSpPr>
        <p:spPr>
          <a:xfrm flipH="1">
            <a:off x="5004048" y="4459933"/>
            <a:ext cx="2158752" cy="721667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7551607" y="4491336"/>
            <a:ext cx="1127683" cy="46166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draaien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sp>
        <p:nvSpPr>
          <p:cNvPr id="15" name="Tekstvak 14"/>
          <p:cNvSpPr txBox="1"/>
          <p:nvPr/>
        </p:nvSpPr>
        <p:spPr>
          <a:xfrm>
            <a:off x="7162800" y="2514600"/>
            <a:ext cx="1406400" cy="8309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muren volgen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16" name="Rechte verbindingslijn met pijl 15"/>
          <p:cNvCxnSpPr>
            <a:stCxn id="15" idx="1"/>
          </p:cNvCxnSpPr>
          <p:nvPr/>
        </p:nvCxnSpPr>
        <p:spPr>
          <a:xfrm flipH="1">
            <a:off x="5714999" y="2930099"/>
            <a:ext cx="1447801" cy="786933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Linkeraccolade 19"/>
          <p:cNvSpPr/>
          <p:nvPr/>
        </p:nvSpPr>
        <p:spPr>
          <a:xfrm>
            <a:off x="7162800" y="3966865"/>
            <a:ext cx="304800" cy="986136"/>
          </a:xfrm>
          <a:prstGeom prst="leftBrace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>
              <a:latin typeface="Calibri"/>
            </a:endParaRPr>
          </a:p>
        </p:txBody>
      </p:sp>
      <p:sp>
        <p:nvSpPr>
          <p:cNvPr id="22" name="Tekstvak 21"/>
          <p:cNvSpPr txBox="1"/>
          <p:nvPr/>
        </p:nvSpPr>
        <p:spPr>
          <a:xfrm>
            <a:off x="540000" y="4537502"/>
            <a:ext cx="1406400" cy="8309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frontale botsing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4" name="Rechte verbindingslijn met pijl 23"/>
          <p:cNvCxnSpPr/>
          <p:nvPr/>
        </p:nvCxnSpPr>
        <p:spPr>
          <a:xfrm flipV="1">
            <a:off x="1946400" y="4221088"/>
            <a:ext cx="1185440" cy="731914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kstvak 25"/>
          <p:cNvSpPr txBox="1"/>
          <p:nvPr/>
        </p:nvSpPr>
        <p:spPr>
          <a:xfrm>
            <a:off x="539552" y="2362200"/>
            <a:ext cx="1406400" cy="83099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00407A"/>
                </a:solidFill>
                <a:latin typeface="Calibri"/>
                <a:cs typeface="Calibri"/>
              </a:rPr>
              <a:t>foto’s trekken</a:t>
            </a:r>
            <a:endParaRPr lang="nl-NL" sz="2400" dirty="0">
              <a:solidFill>
                <a:srgbClr val="00407A"/>
              </a:solidFill>
              <a:latin typeface="Calibri"/>
              <a:cs typeface="Calibri"/>
            </a:endParaRPr>
          </a:p>
        </p:txBody>
      </p:sp>
      <p:cxnSp>
        <p:nvCxnSpPr>
          <p:cNvPr id="27" name="Rechte verbindingslijn met pijl 26"/>
          <p:cNvCxnSpPr>
            <a:stCxn id="26" idx="3"/>
          </p:cNvCxnSpPr>
          <p:nvPr/>
        </p:nvCxnSpPr>
        <p:spPr>
          <a:xfrm>
            <a:off x="1945952" y="2777699"/>
            <a:ext cx="1600048" cy="507285"/>
          </a:xfrm>
          <a:prstGeom prst="straightConnector1">
            <a:avLst/>
          </a:prstGeom>
          <a:ln w="38100" cap="flat" cmpd="sng" algn="ctr">
            <a:solidFill>
              <a:srgbClr val="004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</p:spPr>
        <p:txBody>
          <a:bodyPr/>
          <a:lstStyle/>
          <a:p>
            <a:pPr>
              <a:buNone/>
            </a:pPr>
            <a:r>
              <a:rPr lang="nl-BE" sz="2800" dirty="0" smtClean="0"/>
              <a:t>2</a:t>
            </a:r>
            <a:r>
              <a:rPr lang="nl-BE" sz="2800" baseline="30000" dirty="0" smtClean="0"/>
              <a:t>de</a:t>
            </a:r>
            <a:r>
              <a:rPr lang="nl-BE" sz="2800" dirty="0" smtClean="0"/>
              <a:t> semester</a:t>
            </a:r>
            <a:endParaRPr lang="nl-BE" sz="2800" dirty="0"/>
          </a:p>
        </p:txBody>
      </p:sp>
      <p:pic>
        <p:nvPicPr>
          <p:cNvPr id="30" name="Picture 4" descr="https://fbcdn-sphotos-c-a.akamaihd.net/hphotos-ak-xap1/v/t1.0-9/11196294_10206827414993121_3482675791887856401_n.jpg?oh=12fc693ba93e3c5ef8e0dbd89afbcf13&amp;oe=55D29621&amp;__gda__=1439132532_0d581fc8f6aaacc49b26a77ff4656b74"/>
          <p:cNvPicPr>
            <a:picLocks noChangeAspect="1" noChangeArrowheads="1"/>
          </p:cNvPicPr>
          <p:nvPr/>
        </p:nvPicPr>
        <p:blipFill rotWithShape="1">
          <a:blip r:embed="rId4" cstate="print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5983" b="22172"/>
          <a:stretch/>
        </p:blipFill>
        <p:spPr bwMode="auto">
          <a:xfrm>
            <a:off x="2512389" y="2969270"/>
            <a:ext cx="4119221" cy="2456854"/>
          </a:xfrm>
          <a:prstGeom prst="rect">
            <a:avLst/>
          </a:prstGeom>
          <a:noFill/>
          <a:effectLst>
            <a:outerShdw blurRad="342900" dist="190500" dir="5400000" sx="101000" sy="101000" algn="tl" rotWithShape="0">
              <a:prstClr val="black">
                <a:alpha val="5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D8DB0"/>
      </a:accent1>
      <a:accent2>
        <a:srgbClr val="116E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FF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1445</TotalTime>
  <Words>1406</Words>
  <Application>Microsoft Office PowerPoint</Application>
  <PresentationFormat>On-screen Show (4:3)</PresentationFormat>
  <Paragraphs>563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Corporate-KU Leuven-Liggend-Achtergrond Wit</vt:lpstr>
      <vt:lpstr>Corporate-KU Leuven-Liggend-Achtergrond Wit en Watermerk</vt:lpstr>
      <vt:lpstr>P&amp;O: Computerwetenschappen</vt:lpstr>
      <vt:lpstr>Overzicht</vt:lpstr>
      <vt:lpstr>Overzicht</vt:lpstr>
      <vt:lpstr>Probleemstelling</vt:lpstr>
      <vt:lpstr>Probleemstelling</vt:lpstr>
      <vt:lpstr>Overzicht</vt:lpstr>
      <vt:lpstr>Overzicht</vt:lpstr>
      <vt:lpstr>Bouw</vt:lpstr>
      <vt:lpstr>Bouw</vt:lpstr>
      <vt:lpstr>Bouw</vt:lpstr>
      <vt:lpstr>Overzicht</vt:lpstr>
      <vt:lpstr>Afstandssensor</vt:lpstr>
      <vt:lpstr>Afstandssensor</vt:lpstr>
      <vt:lpstr>Overzicht</vt:lpstr>
      <vt:lpstr>Autonoom rijden</vt:lpstr>
      <vt:lpstr>Autonoom rijden</vt:lpstr>
      <vt:lpstr>Autonoom rijden</vt:lpstr>
      <vt:lpstr>Autonoom rijden</vt:lpstr>
      <vt:lpstr>Overzicht</vt:lpstr>
      <vt:lpstr>Afbeeldingsherkenning</vt:lpstr>
      <vt:lpstr>Overzicht</vt:lpstr>
      <vt:lpstr>Communicatie</vt:lpstr>
      <vt:lpstr>Communicatie</vt:lpstr>
      <vt:lpstr>Overzicht</vt:lpstr>
      <vt:lpstr>GUI – semester 1</vt:lpstr>
      <vt:lpstr>GUI - semester 2</vt:lpstr>
      <vt:lpstr>GUI</vt:lpstr>
      <vt:lpstr>Overzicht</vt:lpstr>
      <vt:lpstr>Overzicht</vt:lpstr>
      <vt:lpstr>Uitbreidingen</vt:lpstr>
      <vt:lpstr>Positiebepaling</vt:lpstr>
      <vt:lpstr>Positiebepaling</vt:lpstr>
      <vt:lpstr>Positiebepaling</vt:lpstr>
      <vt:lpstr>Positiebepaling</vt:lpstr>
      <vt:lpstr>Positiebepaling</vt:lpstr>
      <vt:lpstr>Overzicht</vt:lpstr>
      <vt:lpstr>Doelbepaling</vt:lpstr>
      <vt:lpstr>Overzicht</vt:lpstr>
      <vt:lpstr>Kritische analyse</vt:lpstr>
      <vt:lpstr>Kritische analyse</vt:lpstr>
      <vt:lpstr>Overzicht</vt:lpstr>
      <vt:lpstr>PowerPoint Presentation</vt:lpstr>
      <vt:lpstr>Kritische analyse: “P&amp;O, daar kruipt veel tijd in…”</vt:lpstr>
      <vt:lpstr>Kritische analyse: “P&amp;O, daar kruipt veel tijd in…”</vt:lpstr>
      <vt:lpstr>Kritische analyse: “P&amp;O, daar kruipt veel tijd in…”</vt:lpstr>
      <vt:lpstr>Kritische analyse: “P&amp;O, daar kruipt veel tijd in…”</vt:lpstr>
      <vt:lpstr>Kritische analyse: “P&amp;O, daar kruipt veel tijd in…”</vt:lpstr>
      <vt:lpstr>Overzicht</vt:lpstr>
      <vt:lpstr>What’s next?</vt:lpstr>
      <vt:lpstr>PowerPoint Presentation</vt:lpstr>
    </vt:vector>
  </TitlesOfParts>
  <Company>KULeuven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ICTS | Communicatie, Servicepunt en Opleiding</dc:creator>
  <dc:description>Huisstijl KU Leuven - versie 24 juli 2012</dc:description>
  <cp:lastModifiedBy>Toon</cp:lastModifiedBy>
  <cp:revision>83</cp:revision>
  <dcterms:created xsi:type="dcterms:W3CDTF">2015-05-14T19:09:54Z</dcterms:created>
  <dcterms:modified xsi:type="dcterms:W3CDTF">2015-05-18T13:19:34Z</dcterms:modified>
</cp:coreProperties>
</file>